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1"/>
  </p:notesMasterIdLst>
  <p:sldIdLst>
    <p:sldId id="256" r:id="rId5"/>
    <p:sldId id="531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9E21B-C870-AE08-7793-781F99417895}" name="Lauren Gallagher" initials="LG" userId="S::LaurenGallagher@openhealthgroup.com::57ea8d5e-8512-48f6-9d4e-6c1ec89ec176" providerId="AD"/>
  <p188:author id="{E68DBF29-173B-1EE4-E980-EBF86C79181A}" name="Editor" initials="Cactus-" userId="Editor" providerId="None"/>
  <p188:author id="{4BF99942-A1C8-2AE6-7D60-36E519E8E874}" name="渡邉 純" initials="渡邉" userId="774e929e3e175305" providerId="Windows Live"/>
  <p188:author id="{22DA794D-6A41-6363-212F-A37EA60B92E4}" name="CACTUS Review_AC" initials="CACTUS" userId="CACTUS Review_AC" providerId="None"/>
  <p188:author id="{BBC73054-A3A4-435F-4076-D0CD9DF8131B}" name="Nomura, Kazumi" initials="NK" userId="S::kazumi.nomura@takeda.com::b9cb51c7-8789-4ef0-a8d1-391b8988ff5c" providerId="AD"/>
  <p188:author id="{EFF4C06C-C5C2-653F-906D-A796400C6948}" name="Carla A Resvanis" initials="CAR" userId="S::CarlaResvanis@openhealthgroup.com::88dcac5b-130f-4538-84c8-f5c62007e281" providerId="AD"/>
  <p188:author id="{E9216676-7F41-01EC-ABC6-CAD4C11A40B0}" name="Drishti Tiwari" initials="DT" userId="S::drishti.tiwari@cactusglobal.com::00111e2c-9e11-4e7c-ba66-3de4d9291655" providerId="AD"/>
  <p188:author id="{B0346D91-2DE5-AFA9-8D47-8AAF2E698C59}" name="Michelle McDermott" initials="MM" userId="63c1e1a24d7c7821" providerId="Windows Live"/>
  <p188:author id="{BA825B96-D40F-3656-AD10-4D005A11125A}" name="Madhusudhan, Malini" initials="MM" userId="S::mmadhu01@amgen.com::5142e07f-9a9b-4dac-8ef1-886132e86ae2" providerId="AD"/>
  <p188:author id="{5C2187A0-411E-B87C-D34E-F001E3519B6A}" name="Hihara, Masamitsu" initials="HM" userId="S::masamitsu.hihara@takeda.com::24caccee-02f1-4469-bfd6-5226c383320d" providerId="AD"/>
  <p188:author id="{223222B6-A1EB-239F-B826-443EC9042196}" name="Elizabeth Moran" initials="EM" userId="S::ElizabethMoran@openhealthgroup.com::54ba787e-88b3-4b18-933f-a049cdec07ac" providerId="AD"/>
  <p188:author id="{0586E3C0-B2A5-F7E4-E28E-0F8E39EEDCE1}" name="Kohei Shitara" initials="KS" userId="Kohei Shitara" providerId="None"/>
  <p188:author id="{AFF20EC8-87A6-1D7E-7A9F-838A6B20991D}" name="CACTUS_DT" initials="CACTUS_DT" userId="CACTUS_DT" providerId="None"/>
  <p188:author id="{C7F847E1-5472-1B77-BF1F-E677CAA86537}" name="小松 嘉人" initials="小松" userId="S::11124960@m-license.oicte.hokudai.ac.jp::eb70ff48-618d-4a88-b203-faaf54b3aa70" providerId="AD"/>
  <p188:author id="{BE17D1F5-6AE6-D64C-8091-8A3EE4C3E259}" name="Stephanie Magriz" initials="SM" userId="S::stephaniemagriz@openhealthgroup.com::916ef16e-b8a5-4083-80ab-06382f064d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  <p:cmAuthor id="2" name="Kalpana Vijayan" initials="KV" lastIdx="31" clrIdx="1">
    <p:extLst>
      <p:ext uri="{19B8F6BF-5375-455C-9EA6-DF929625EA0E}">
        <p15:presenceInfo xmlns:p15="http://schemas.microsoft.com/office/powerpoint/2012/main" userId="Kalpana Vijayan" providerId="None"/>
      </p:ext>
    </p:extLst>
  </p:cmAuthor>
  <p:cmAuthor id="3" name="Lauren Gallagher" initials="LG" lastIdx="15" clrIdx="2">
    <p:extLst>
      <p:ext uri="{19B8F6BF-5375-455C-9EA6-DF929625EA0E}">
        <p15:presenceInfo xmlns:p15="http://schemas.microsoft.com/office/powerpoint/2012/main" userId="S::LaurenGallagher@openhealthgroup.com::57ea8d5e-8512-48f6-9d4e-6c1ec89ec176" providerId="AD"/>
      </p:ext>
    </p:extLst>
  </p:cmAuthor>
  <p:cmAuthor id="4" name="Elizabeth Moran" initials="EM" lastIdx="37" clrIdx="3">
    <p:extLst>
      <p:ext uri="{19B8F6BF-5375-455C-9EA6-DF929625EA0E}">
        <p15:presenceInfo xmlns:p15="http://schemas.microsoft.com/office/powerpoint/2012/main" userId="S::ElizabethMoran@openhealthgroup.com::54ba787e-88b3-4b18-933f-a049cdec07ac" providerId="AD"/>
      </p:ext>
    </p:extLst>
  </p:cmAuthor>
  <p:cmAuthor id="5" name="JJunior" initials="JJ" lastIdx="1" clrIdx="4">
    <p:extLst>
      <p:ext uri="{19B8F6BF-5375-455C-9EA6-DF929625EA0E}">
        <p15:presenceInfo xmlns:p15="http://schemas.microsoft.com/office/powerpoint/2012/main" userId="JJunior" providerId="None"/>
      </p:ext>
    </p:extLst>
  </p:cmAuthor>
  <p:cmAuthor id="6" name="Madhusudhan, Malini" initials="MM" lastIdx="1" clrIdx="5">
    <p:extLst>
      <p:ext uri="{19B8F6BF-5375-455C-9EA6-DF929625EA0E}">
        <p15:presenceInfo xmlns:p15="http://schemas.microsoft.com/office/powerpoint/2012/main" userId="S::mmadhu01@amgen.com::5142e07f-9a9b-4dac-8ef1-886132e86a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3DF"/>
    <a:srgbClr val="C0E0FF"/>
    <a:srgbClr val="EDEDED"/>
    <a:srgbClr val="002557"/>
    <a:srgbClr val="7F7F7F"/>
    <a:srgbClr val="0000CC"/>
    <a:srgbClr val="0066FF"/>
    <a:srgbClr val="D21D53"/>
    <a:srgbClr val="000000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7815E-B513-441B-A3EF-D0A971CFD8EF}" v="1" dt="2022-09-16T09:31:30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6340" autoAdjust="0"/>
  </p:normalViewPr>
  <p:slideViewPr>
    <p:cSldViewPr snapToGrid="0" showGuides="1">
      <p:cViewPr varScale="1">
        <p:scale>
          <a:sx n="79" d="100"/>
          <a:sy n="79" d="100"/>
        </p:scale>
        <p:origin x="380" y="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68"/>
    </p:cViewPr>
  </p:sorterViewPr>
  <p:notesViewPr>
    <p:cSldViewPr snapToGrid="0" showGuides="1">
      <p:cViewPr>
        <p:scale>
          <a:sx n="100" d="100"/>
          <a:sy n="100" d="100"/>
        </p:scale>
        <p:origin x="2898" y="-9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essl, Ines" userId="902068fa-c8f0-4501-8bc2-d83581121c18" providerId="ADAL" clId="{D417815E-B513-441B-A3EF-D0A971CFD8EF}"/>
    <pc:docChg chg="undo redo custSel addSld delSld modSld">
      <pc:chgData name="Foessl, Ines" userId="902068fa-c8f0-4501-8bc2-d83581121c18" providerId="ADAL" clId="{D417815E-B513-441B-A3EF-D0A971CFD8EF}" dt="2022-09-16T09:31:47.230" v="3" actId="2696"/>
      <pc:docMkLst>
        <pc:docMk/>
      </pc:docMkLst>
      <pc:sldChg chg="add">
        <pc:chgData name="Foessl, Ines" userId="902068fa-c8f0-4501-8bc2-d83581121c18" providerId="ADAL" clId="{D417815E-B513-441B-A3EF-D0A971CFD8EF}" dt="2022-09-16T09:31:30.986" v="0"/>
        <pc:sldMkLst>
          <pc:docMk/>
          <pc:sldMk cId="3600719146" sldId="531"/>
        </pc:sldMkLst>
      </pc:sldChg>
      <pc:sldChg chg="add del">
        <pc:chgData name="Foessl, Ines" userId="902068fa-c8f0-4501-8bc2-d83581121c18" providerId="ADAL" clId="{D417815E-B513-441B-A3EF-D0A971CFD8EF}" dt="2022-09-16T09:31:47.230" v="3" actId="2696"/>
        <pc:sldMkLst>
          <pc:docMk/>
          <pc:sldMk cId="195306202" sldId="48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9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Bullet 1: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dvP49811"/>
              </a:rPr>
              <a:t> </a:t>
            </a:r>
            <a:r>
              <a:rPr lang="en-US" sz="12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dvP49811"/>
              </a:rPr>
              <a:t>Venook 2017 p2395A; </a:t>
            </a:r>
            <a:r>
              <a:rPr lang="en-US" sz="12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sz="1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Heinemann 2014 p1069A</a:t>
            </a:r>
            <a:r>
              <a:rPr lang="en-US" sz="1200" b="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1200" b="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sz="1200" b="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Venook 2017 p2393 A,B</a:t>
            </a:r>
          </a:p>
          <a:p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Bullet 2: </a:t>
            </a:r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sz="1200" b="0" dirty="0">
                <a:latin typeface="Arial" panose="020B0604020202020204" pitchFamily="34" charset="0"/>
                <a:ea typeface="Calibri" panose="020F0502020204030204" pitchFamily="34" charset="0"/>
                <a:cs typeface="AdvP49811"/>
              </a:rPr>
              <a:t>Venook 2017 p2395B, 2398A Figure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dvP49811"/>
              </a:rPr>
              <a:t>; </a:t>
            </a:r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Stintzing 2016 p1429B; </a:t>
            </a:r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dirty="0"/>
              <a:t>Venook 2017 Supplement P1 A for study name</a:t>
            </a:r>
            <a:endParaRPr lang="en-US" altLang="ja-JP" sz="1200" b="1" kern="1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Bullet 3: </a:t>
            </a:r>
            <a:r>
              <a:rPr lang="en-US" sz="1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Arnold 2017 p1719A, Table 3, 1721A Table 5</a:t>
            </a:r>
          </a:p>
          <a:p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Bullet 4: </a:t>
            </a:r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Yoshino 2017 Clin Col Cancer p162A; </a:t>
            </a:r>
            <a:r>
              <a:rPr lang="en-US" sz="1800" dirty="0">
                <a:effectLst/>
                <a:latin typeface="Segoe UI Symbol" panose="020B0502040204020203" pitchFamily="34" charset="0"/>
                <a:ea typeface="Malgun Gothic" panose="020B0503020000020004" pitchFamily="34" charset="-127"/>
                <a:cs typeface="Malgun Gothic" panose="020B0503020000020004" pitchFamily="34" charset="-127"/>
                <a:sym typeface="Segoe UI Symbol" panose="020B0502040204020203" pitchFamily="34" charset="0"/>
              </a:rPr>
              <a:t>🗸</a:t>
            </a:r>
            <a:r>
              <a:rPr lang="en-US" altLang="ja-JP" sz="1200" kern="1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Yoshino 2021 JCO abstract p2</a:t>
            </a:r>
          </a:p>
          <a:p>
            <a:endParaRPr lang="ja-JP" altLang="ja-JP" sz="9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" y="2241552"/>
            <a:ext cx="11184565" cy="1709739"/>
          </a:xfrm>
          <a:prstGeom prst="rect">
            <a:avLst/>
          </a:prstGeom>
          <a:solidFill>
            <a:srgbClr val="1D56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52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327904" y="2241554"/>
            <a:ext cx="864096" cy="1709737"/>
          </a:xfrm>
          <a:prstGeom prst="rect">
            <a:avLst/>
          </a:prstGeom>
          <a:solidFill>
            <a:srgbClr val="377D8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53B5D-DFBD-4DC8-BB51-08142B6E7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095" y="667433"/>
            <a:ext cx="3525940" cy="905491"/>
          </a:xfrm>
          <a:prstGeom prst="rect">
            <a:avLst/>
          </a:prstGeom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D1DA5CFE-D004-4447-9DF4-7FE2060BC9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4468" y="6683510"/>
            <a:ext cx="6790267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/>
                </a:solidFill>
              </a:rPr>
              <a:t>© 2022 Amgen. All rights reserved. Do not copy or distribute.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2BC4B-9977-4018-BBE9-4FCD8022F97B}"/>
              </a:ext>
            </a:extLst>
          </p:cNvPr>
          <p:cNvSpPr txBox="1"/>
          <p:nvPr userDrawn="1"/>
        </p:nvSpPr>
        <p:spPr>
          <a:xfrm>
            <a:off x="0" y="656580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/>
            <a:fld id="{1A043B0A-5740-4B74-8731-9730A0B481D5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750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3996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9" y="1920657"/>
            <a:ext cx="11203199" cy="4022943"/>
          </a:xfrm>
        </p:spPr>
        <p:txBody>
          <a:bodyPr/>
          <a:lstStyle>
            <a:lvl2pPr marL="838179" indent="-380990">
              <a:buFont typeface="Arial" panose="020B0604020202020204" pitchFamily="34" charset="0"/>
              <a:buChar char="•"/>
              <a:defRPr/>
            </a:lvl2pPr>
            <a:lvl3pPr marL="1295368" indent="-380990">
              <a:buFont typeface="Arial" panose="020B0604020202020204" pitchFamily="34" charset="0"/>
              <a:buChar char="-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793A11F-02F8-4C3D-8D47-D16B1E1B2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999" y="1330495"/>
            <a:ext cx="8120062" cy="369332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rgbClr val="1D568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CBA00-7C67-45DB-AC30-50BA66D83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58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674">
          <p15:clr>
            <a:srgbClr val="FBAE40"/>
          </p15:clr>
        </p15:guide>
        <p15:guide id="6" orient="horz" pos="2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5451091" cy="4626835"/>
          </a:xfrm>
        </p:spPr>
        <p:txBody>
          <a:bodyPr/>
          <a:lstStyle>
            <a:lvl2pPr marL="838179" indent="-380990">
              <a:buFont typeface="Arial" panose="020B0604020202020204" pitchFamily="34" charset="0"/>
              <a:buChar char="•"/>
              <a:defRPr/>
            </a:lvl2pPr>
            <a:lvl3pPr marL="1295368" indent="-380990">
              <a:buFont typeface="Arial" panose="020B0604020202020204" pitchFamily="34" charset="0"/>
              <a:buChar char="-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01B0E5-5C16-4F0C-950F-2617EB712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909" y="1316765"/>
            <a:ext cx="5451091" cy="4626835"/>
          </a:xfrm>
        </p:spPr>
        <p:txBody>
          <a:bodyPr/>
          <a:lstStyle>
            <a:lvl2pPr marL="838179" indent="-380990">
              <a:buFont typeface="Arial" panose="020B0604020202020204" pitchFamily="34" charset="0"/>
              <a:buChar char="•"/>
              <a:defRPr/>
            </a:lvl2pPr>
            <a:lvl3pPr marL="1295368" indent="-380990">
              <a:buFont typeface="Arial" panose="020B0604020202020204" pitchFamily="34" charset="0"/>
              <a:buChar char="-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B1570-8825-444D-ACE4-D197E3333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8027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674">
          <p15:clr>
            <a:srgbClr val="FBAE40"/>
          </p15:clr>
        </p15:guide>
        <p15:guide id="6" orient="horz" pos="2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2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920657"/>
            <a:ext cx="5451091" cy="4022943"/>
          </a:xfrm>
        </p:spPr>
        <p:txBody>
          <a:bodyPr/>
          <a:lstStyle>
            <a:lvl2pPr marL="838179" indent="-380990">
              <a:buFont typeface="Arial" panose="020B0604020202020204" pitchFamily="34" charset="0"/>
              <a:buChar char="•"/>
              <a:defRPr/>
            </a:lvl2pPr>
            <a:lvl3pPr marL="1295368" indent="-380990">
              <a:buFont typeface="Arial" panose="020B0604020202020204" pitchFamily="34" charset="0"/>
              <a:buChar char="-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01B0E5-5C16-4F0C-950F-2617EB712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909" y="1920657"/>
            <a:ext cx="5451091" cy="4022943"/>
          </a:xfrm>
        </p:spPr>
        <p:txBody>
          <a:bodyPr/>
          <a:lstStyle>
            <a:lvl2pPr marL="838179" indent="-380990">
              <a:buFont typeface="Arial" panose="020B0604020202020204" pitchFamily="34" charset="0"/>
              <a:buChar char="•"/>
              <a:defRPr/>
            </a:lvl2pPr>
            <a:lvl3pPr marL="1295368" indent="-380990">
              <a:buFont typeface="Arial" panose="020B0604020202020204" pitchFamily="34" charset="0"/>
              <a:buChar char="-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31FDCB7-AC25-40D6-85C7-308ACEE13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000" y="1391733"/>
            <a:ext cx="8120062" cy="369332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rgbClr val="1D568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9DA79-2013-4767-9655-F50681709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961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674">
          <p15:clr>
            <a:srgbClr val="FBAE40"/>
          </p15:clr>
        </p15:guide>
        <p15:guide id="6" orient="horz" pos="2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5" y="13655"/>
            <a:ext cx="9084775" cy="1109663"/>
          </a:xfrm>
        </p:spPr>
        <p:txBody>
          <a:bodyPr lIns="9000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8"/>
            <a:ext cx="11203200" cy="4626835"/>
          </a:xfrm>
        </p:spPr>
        <p:txBody>
          <a:bodyPr/>
          <a:lstStyle>
            <a:lvl2pPr marL="628603" indent="-285730">
              <a:buFont typeface="Arial" panose="020B0604020202020204" pitchFamily="34" charset="0"/>
              <a:buChar char="•"/>
              <a:defRPr/>
            </a:lvl2pPr>
            <a:lvl3pPr marL="971478" indent="-285730">
              <a:buFont typeface="Arial" panose="020B0604020202020204" pitchFamily="34" charset="0"/>
              <a:buChar char="-"/>
              <a:defRPr/>
            </a:lvl3pPr>
            <a:lvl5pPr marL="1542935" indent="-171438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23583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90BC5-720D-46D5-8B75-0782B278B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32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700" y="13655"/>
            <a:ext cx="9068149" cy="1109663"/>
          </a:xfrm>
        </p:spPr>
        <p:txBody>
          <a:bodyPr lIns="9000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9"/>
            <a:ext cx="11232200" cy="4626835"/>
          </a:xfrm>
        </p:spPr>
        <p:txBody>
          <a:bodyPr/>
          <a:lstStyle>
            <a:lvl2pPr marL="628603" indent="-285729">
              <a:buFont typeface="Arial" panose="020B0604020202020204" pitchFamily="34" charset="0"/>
              <a:buChar char="•"/>
              <a:defRPr sz="1600"/>
            </a:lvl2pPr>
            <a:lvl3pPr marL="971478" indent="-285729">
              <a:buFont typeface="Arial" panose="020B0604020202020204" pitchFamily="34" charset="0"/>
              <a:buChar char="-"/>
              <a:defRPr sz="1400"/>
            </a:lvl3pPr>
            <a:lvl4pPr>
              <a:defRPr sz="1200"/>
            </a:lvl4pPr>
            <a:lvl5pPr marL="1542935" indent="-171438">
              <a:buFont typeface="Courier New" panose="02070309020205020404" pitchFamily="49" charset="0"/>
              <a:buChar char="o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C92DD1-145E-4371-A67D-7751A3313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00" y="6150705"/>
            <a:ext cx="10216200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B2C0B-DC6F-46B8-833F-97B9D7D19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5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D4CB7-4CCF-4F0C-9AEE-11DE3635D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71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1938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rgbClr val="1D568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49EF-8506-44E9-826E-221ED47D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322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6" y="215900"/>
            <a:ext cx="10124323" cy="1208277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6" y="1603376"/>
            <a:ext cx="10124323" cy="4302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AFAB2-5C66-467F-868B-1C2F88F72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1746632"/>
          </a:xfrm>
        </p:spPr>
        <p:txBody>
          <a:bodyPr>
            <a:spAutoFit/>
          </a:bodyPr>
          <a:lstStyle>
            <a:lvl1pPr marL="360000" indent="-3600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864005" y="1816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360EB-7011-4855-8F5A-A422488B3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7D4C0-6A19-479C-B424-A9AA926DC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281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2676700" y="13655"/>
            <a:ext cx="9068149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8000" y="1316768"/>
            <a:ext cx="11203200" cy="462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6580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/>
            <a:fld id="{1A043B0A-5740-4B74-8731-9730A0B481D5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750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39352" y="1121424"/>
            <a:ext cx="10849205" cy="80931"/>
          </a:xfrm>
          <a:prstGeom prst="rect">
            <a:avLst/>
          </a:prstGeom>
          <a:solidFill>
            <a:srgbClr val="1D56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8" tIns="45715" rIns="91428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1145468" y="1121424"/>
            <a:ext cx="626777" cy="80931"/>
          </a:xfrm>
          <a:prstGeom prst="rect">
            <a:avLst/>
          </a:prstGeom>
          <a:solidFill>
            <a:srgbClr val="377D8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8" tIns="45715" rIns="91428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835701" y="1121424"/>
            <a:ext cx="354187" cy="80931"/>
          </a:xfrm>
          <a:prstGeom prst="rect">
            <a:avLst/>
          </a:prstGeom>
          <a:solidFill>
            <a:srgbClr val="7BCBBA">
              <a:alpha val="2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8" tIns="45715" rIns="91428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6A6D96-3789-4508-B690-9777BAE4E0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4468" y="6683510"/>
            <a:ext cx="6790267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/>
                </a:solidFill>
              </a:rPr>
              <a:t>© 2022 Amgen. All rights reserved. Do not copy or distribute.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F1AC39-7A89-4CB3-9E4A-5E77A1B062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2" y="6379211"/>
            <a:ext cx="1412031" cy="402036"/>
          </a:xfrm>
          <a:prstGeom prst="rect">
            <a:avLst/>
          </a:prstGeom>
        </p:spPr>
      </p:pic>
      <p:sp>
        <p:nvSpPr>
          <p:cNvPr id="3" name="MSIPCMContentMarking" descr="{&quot;HashCode&quot;:1134265378,&quot;Placement&quot;:&quot;Footer&quot;,&quot;Top&quot;:519.343,&quot;Left&quot;:371.828033,&quot;SlideWidth&quot;:960,&quot;SlideHeight&quot;:540}">
            <a:extLst>
              <a:ext uri="{FF2B5EF4-FFF2-40B4-BE49-F238E27FC236}">
                <a16:creationId xmlns:a16="http://schemas.microsoft.com/office/drawing/2014/main" id="{891F0112-54A6-42AF-8EE4-330524CAB44C}"/>
              </a:ext>
            </a:extLst>
          </p:cNvPr>
          <p:cNvSpPr txBox="1"/>
          <p:nvPr userDrawn="1"/>
        </p:nvSpPr>
        <p:spPr>
          <a:xfrm>
            <a:off x="4722216" y="6595656"/>
            <a:ext cx="274756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 Medical and Scientific Affairs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14" r:id="rId9"/>
    <p:sldLayoutId id="2147483716" r:id="rId10"/>
    <p:sldLayoutId id="2147483717" r:id="rId11"/>
    <p:sldLayoutId id="2147483718" r:id="rId12"/>
    <p:sldLayoutId id="2147483729" r:id="rId13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8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4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5730" indent="-285730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1D5680"/>
        </a:buClr>
        <a:buFont typeface="Wingdings" panose="05000000000000000000" pitchFamily="2" charset="2"/>
        <a:buChar char="§"/>
        <a:defRPr sz="2667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03" indent="-28573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1D5680"/>
        </a:buClr>
        <a:buFont typeface="Wingdings" panose="05000000000000000000" pitchFamily="2" charset="2"/>
        <a:buChar char="§"/>
        <a:defRPr sz="2533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971478" indent="-28573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1D568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314354" indent="-28573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1D5680"/>
        </a:buClr>
        <a:buFont typeface="Wingdings" panose="05000000000000000000" pitchFamily="2" charset="2"/>
        <a:buChar char="§"/>
        <a:defRPr sz="2267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2935" indent="-1714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1D5680"/>
        </a:buClr>
        <a:buSzPct val="75000"/>
        <a:buFont typeface="Wingdings" panose="05000000000000000000" pitchFamily="2" charset="2"/>
        <a:buChar char="§"/>
        <a:defRPr sz="2133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810" indent="-1714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683" indent="-1714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558" indent="-1714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434" indent="-1714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orient="horz" pos="42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edinfo@amgen.co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ykuboki@east.ncc.go.jp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C1A2-B33F-2751-F784-71B12B4F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2241552"/>
            <a:ext cx="9191517" cy="1709739"/>
          </a:xfrm>
        </p:spPr>
        <p:txBody>
          <a:bodyPr/>
          <a:lstStyle/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ＭＳ 明朝" panose="02020609040205080304" pitchFamily="17" charset="-128"/>
                <a:cs typeface="Arial" panose="020B0604020202020204" pitchFamily="34" charset="0"/>
              </a:rPr>
              <a:t>Sotorasib in combination with panitumumab in refractory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ＭＳ 明朝" panose="02020609040205080304" pitchFamily="17" charset="-128"/>
                <a:cs typeface="Arial" panose="020B0604020202020204" pitchFamily="34" charset="0"/>
              </a:rPr>
              <a:t>KRAS </a:t>
            </a:r>
            <a:r>
              <a:rPr kumimoji="1" lang="en-US" altLang="ja-JP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ＭＳ 明朝" panose="02020609040205080304" pitchFamily="17" charset="-128"/>
                <a:cs typeface="Arial" panose="020B0604020202020204" pitchFamily="34" charset="0"/>
              </a:rPr>
              <a:t>G12C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lt"/>
                <a:ea typeface="ＭＳ 明朝" panose="02020609040205080304" pitchFamily="17" charset="-128"/>
                <a:cs typeface="Arial" panose="020B0604020202020204" pitchFamily="34" charset="0"/>
              </a:rPr>
              <a:t>-mutated colorectal cancer: safety and efficacy for phase 1b full expansion cohort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AC4FAC1-ADF5-A121-63FC-36827DBFF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Yasutoshi Kuboki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Rona Yaeger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Marwan Fakih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John Strickler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Toshiki Masuishi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Edward J. Kim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Christine Bestvina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Corey Langer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8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John Krauss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9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Sonam Puri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Panli Cardona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Emily Chan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Qui Tran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David S. Hong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12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C7F27A-2BC8-46BC-B3E2-AFDD5D1BA766}"/>
              </a:ext>
            </a:extLst>
          </p:cNvPr>
          <p:cNvSpPr txBox="1">
            <a:spLocks/>
          </p:cNvSpPr>
          <p:nvPr/>
        </p:nvSpPr>
        <p:spPr>
          <a:xfrm>
            <a:off x="407684" y="5258226"/>
            <a:ext cx="10660691" cy="732578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lnSpc>
                <a:spcPct val="85000"/>
              </a:lnSpc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lnSpc>
                <a:spcPct val="85000"/>
              </a:lnSpc>
              <a:spcBef>
                <a:spcPct val="20000"/>
              </a:spcBef>
              <a:buFont typeface="Arial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85000"/>
              </a:lnSpc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85000"/>
              </a:lnSpc>
              <a:spcBef>
                <a:spcPct val="20000"/>
              </a:spcBef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85000"/>
              </a:lnSpc>
              <a:spcBef>
                <a:spcPct val="20000"/>
              </a:spcBef>
              <a:buFont typeface="Arial"/>
              <a:buChar char="»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aseline="30000" dirty="0">
                <a:latin typeface="+mn-lt"/>
              </a:rPr>
              <a:t>1</a:t>
            </a:r>
            <a:r>
              <a:rPr lang="en-US" sz="900" dirty="0">
                <a:latin typeface="+mn-lt"/>
              </a:rPr>
              <a:t>National Cancer Center Hospital East, Kashiwa-shi-Chiba, Japan; </a:t>
            </a:r>
            <a:r>
              <a:rPr lang="en-US" sz="900" baseline="30000" dirty="0">
                <a:latin typeface="+mn-lt"/>
              </a:rPr>
              <a:t>2</a:t>
            </a:r>
            <a:r>
              <a:rPr lang="en-US" sz="900" dirty="0">
                <a:latin typeface="+mn-lt"/>
              </a:rPr>
              <a:t>Memorial Sloan Kettering Cancer Center, New York, NY, USA; </a:t>
            </a:r>
            <a:r>
              <a:rPr lang="en-US" sz="900" baseline="30000" dirty="0">
                <a:latin typeface="+mn-lt"/>
              </a:rPr>
              <a:t>3</a:t>
            </a:r>
            <a:r>
              <a:rPr lang="en-US" sz="900" dirty="0">
                <a:latin typeface="+mn-lt"/>
              </a:rPr>
              <a:t>City of Hope Comprehensive Cancer Center, Duarte, CA, USA; </a:t>
            </a:r>
            <a:r>
              <a:rPr lang="en-US" sz="900" baseline="30000" dirty="0">
                <a:latin typeface="+mn-lt"/>
              </a:rPr>
              <a:t>4</a:t>
            </a:r>
            <a:r>
              <a:rPr lang="en-US" sz="900" dirty="0">
                <a:latin typeface="+mn-lt"/>
              </a:rPr>
              <a:t>Duke University Medical Center, Durham, NC, USA; </a:t>
            </a:r>
            <a:r>
              <a:rPr lang="en-US" sz="900" baseline="30000" dirty="0">
                <a:latin typeface="+mn-lt"/>
              </a:rPr>
              <a:t>5</a:t>
            </a:r>
            <a:r>
              <a:rPr lang="en-US" sz="900" dirty="0">
                <a:latin typeface="+mn-lt"/>
              </a:rPr>
              <a:t>Aichi Cancer Center Hospital, Nagoya-shi, Aichi, Japan; </a:t>
            </a:r>
            <a:r>
              <a:rPr lang="en-US" sz="900" baseline="30000" dirty="0">
                <a:latin typeface="+mn-lt"/>
              </a:rPr>
              <a:t>6</a:t>
            </a:r>
            <a:r>
              <a:rPr lang="en-US" sz="900" dirty="0">
                <a:latin typeface="+mn-lt"/>
              </a:rPr>
              <a:t>UC Davis Comprehensive Cancer Center, Sacramento, CA, USA; </a:t>
            </a:r>
            <a:r>
              <a:rPr lang="en-US" sz="900" baseline="30000" dirty="0">
                <a:latin typeface="+mn-lt"/>
              </a:rPr>
              <a:t>7</a:t>
            </a:r>
            <a:r>
              <a:rPr lang="en-US" sz="900" dirty="0">
                <a:latin typeface="+mn-lt"/>
              </a:rPr>
              <a:t>University of Chicago, Chicago, IL, USA; </a:t>
            </a:r>
            <a:r>
              <a:rPr lang="en-US" sz="900" baseline="30000" dirty="0">
                <a:latin typeface="+mn-lt"/>
              </a:rPr>
              <a:t>8</a:t>
            </a:r>
            <a:r>
              <a:rPr lang="en-US" sz="900" dirty="0">
                <a:latin typeface="+mn-lt"/>
              </a:rPr>
              <a:t>University of Pennsylvania, Philadelphia, PA, USA; </a:t>
            </a:r>
            <a:r>
              <a:rPr lang="en-US" sz="900" baseline="30000" dirty="0">
                <a:latin typeface="+mn-lt"/>
              </a:rPr>
              <a:t>9</a:t>
            </a:r>
            <a:r>
              <a:rPr lang="en-US" sz="900" dirty="0">
                <a:latin typeface="+mn-lt"/>
              </a:rPr>
              <a:t>University of Michigan, Ann Arbor, MI, USA; </a:t>
            </a:r>
            <a:r>
              <a:rPr lang="en-US" sz="900" baseline="30000" dirty="0">
                <a:latin typeface="+mn-lt"/>
              </a:rPr>
              <a:t>10</a:t>
            </a:r>
            <a:r>
              <a:rPr lang="en-US" sz="900" dirty="0">
                <a:latin typeface="+mn-lt"/>
              </a:rPr>
              <a:t>Huntsman Cancer Institute, Salt Lake City, UT, USA; </a:t>
            </a:r>
            <a:r>
              <a:rPr lang="en-US" sz="900" baseline="30000" dirty="0">
                <a:latin typeface="+mn-lt"/>
              </a:rPr>
              <a:t>11</a:t>
            </a:r>
            <a:r>
              <a:rPr lang="en-US" sz="900" dirty="0">
                <a:latin typeface="+mn-lt"/>
              </a:rPr>
              <a:t>Amgen Inc., Thousand Oaks, CA, USA; </a:t>
            </a:r>
            <a:r>
              <a:rPr lang="en-US" sz="900" baseline="30000" dirty="0">
                <a:latin typeface="+mn-lt"/>
              </a:rPr>
              <a:t>12</a:t>
            </a:r>
            <a:r>
              <a:rPr lang="en-US" sz="900" dirty="0">
                <a:latin typeface="+mn-lt"/>
              </a:rPr>
              <a:t>University of Texas MD Anderson Cancer Center, Houston, TX, USA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F3E6DBC-8057-24A2-98DD-75872902691B}"/>
              </a:ext>
            </a:extLst>
          </p:cNvPr>
          <p:cNvSpPr txBox="1">
            <a:spLocks/>
          </p:cNvSpPr>
          <p:nvPr/>
        </p:nvSpPr>
        <p:spPr>
          <a:xfrm>
            <a:off x="310540" y="6430547"/>
            <a:ext cx="7777163" cy="266740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  <a:defRPr/>
            </a:pPr>
            <a:r>
              <a:rPr kumimoji="0" lang="en-US" sz="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Presented </a:t>
            </a:r>
            <a:r>
              <a:rPr lang="en-US" sz="800" dirty="0"/>
              <a:t>at </a:t>
            </a:r>
            <a:r>
              <a:rPr lang="en-US" sz="800" dirty="0">
                <a:solidFill>
                  <a:srgbClr val="212121"/>
                </a:solidFill>
              </a:rPr>
              <a:t>European Society for Medical Oncology (ESMO) Congress 2022</a:t>
            </a:r>
            <a:r>
              <a:rPr lang="en-US" sz="800" dirty="0"/>
              <a:t>; September 9-13, 2022, Paris.</a:t>
            </a:r>
            <a:endParaRPr kumimoji="0" lang="en-US" sz="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EB4A8-1A2D-4B9B-B364-64836E7BA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6" y="2558900"/>
            <a:ext cx="1873774" cy="1054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7AA6CD-BBE4-4059-9CE7-6F791AC6FC9B}"/>
              </a:ext>
            </a:extLst>
          </p:cNvPr>
          <p:cNvSpPr txBox="1"/>
          <p:nvPr/>
        </p:nvSpPr>
        <p:spPr>
          <a:xfrm>
            <a:off x="145976" y="6156916"/>
            <a:ext cx="8109912" cy="360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Helvetica"/>
              </a:rPr>
              <a:t>Presented at the European Society of Medical Oncology (ESMO) 2022 Annual Meeting, September 9-13, 2022; Paris, France. </a:t>
            </a:r>
          </a:p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A03AC-C8B7-4027-A470-2138D44795F8}"/>
              </a:ext>
            </a:extLst>
          </p:cNvPr>
          <p:cNvSpPr txBox="1"/>
          <p:nvPr/>
        </p:nvSpPr>
        <p:spPr>
          <a:xfrm>
            <a:off x="10462870" y="6581930"/>
            <a:ext cx="17752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510-00196 0922</a:t>
            </a:r>
            <a:endParaRPr lang="en-AT" sz="900" dirty="0"/>
          </a:p>
        </p:txBody>
      </p:sp>
    </p:spTree>
    <p:extLst>
      <p:ext uri="{BB962C8B-B14F-4D97-AF65-F5344CB8AC3E}">
        <p14:creationId xmlns:p14="http://schemas.microsoft.com/office/powerpoint/2010/main" val="20064079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50C9-78FE-8B5F-5C36-819F6417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4" y="-37155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Tumor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961DF-EFED-6B02-704A-273AF710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5"/>
          <a:stretch/>
        </p:blipFill>
        <p:spPr>
          <a:xfrm>
            <a:off x="7402286" y="1284009"/>
            <a:ext cx="4397830" cy="4545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5B718-506D-84A9-4F8C-1C095379C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11"/>
          <a:stretch/>
        </p:blipFill>
        <p:spPr>
          <a:xfrm>
            <a:off x="598539" y="1344971"/>
            <a:ext cx="6273843" cy="3479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A9248A-08B4-6601-E64D-258B7E15A5AE}"/>
              </a:ext>
            </a:extLst>
          </p:cNvPr>
          <p:cNvSpPr txBox="1"/>
          <p:nvPr/>
        </p:nvSpPr>
        <p:spPr>
          <a:xfrm>
            <a:off x="528001" y="5966996"/>
            <a:ext cx="1065380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</a:rPr>
              <a:t>Data cutoff: June 24, 2022.</a:t>
            </a:r>
          </a:p>
          <a:p>
            <a:r>
              <a:rPr lang="en-US" sz="800" dirty="0">
                <a:latin typeface="+mn-lt"/>
              </a:rPr>
              <a:t>BOR, best overall response; PD, progressive disease, PR, partial response; RECIST, Response Evaluation Criteria in Solid Tumors; SD, stable disease.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503722-A546-4E30-A9CB-FCD127F45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57584"/>
              </p:ext>
            </p:extLst>
          </p:nvPr>
        </p:nvGraphicFramePr>
        <p:xfrm>
          <a:off x="307661" y="4988296"/>
          <a:ext cx="7332390" cy="841248"/>
        </p:xfrm>
        <a:graphic>
          <a:graphicData uri="http://schemas.openxmlformats.org/drawingml/2006/table">
            <a:tbl>
              <a:tblPr firstRow="1" bandRow="1"/>
              <a:tblGrid>
                <a:gridCol w="7332390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Reduction in RECIST target lesions observed in 88% of patients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Median (range) duration of treatment was 5.9 (0.5, 11.3) months, with 25% of patients remaining on treatment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9FE901-9537-4FFD-98CF-1B65AA334672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817356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6E9C-9943-2802-3FEB-10E9E6DB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8" y="-16587"/>
            <a:ext cx="9068149" cy="1109663"/>
          </a:xfrm>
        </p:spPr>
        <p:txBody>
          <a:bodyPr/>
          <a:lstStyle/>
          <a:p>
            <a:r>
              <a:rPr lang="en-US" sz="2600" dirty="0">
                <a:solidFill>
                  <a:schemeClr val="accent6"/>
                </a:solidFill>
                <a:latin typeface="+mj-lt"/>
              </a:rPr>
              <a:t>Change in Target Lesions Over Time</a:t>
            </a:r>
            <a:endParaRPr lang="en-IN" sz="26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EE1F9-24CF-845F-66EB-CA286E59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" y="1207759"/>
            <a:ext cx="11267480" cy="407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F954-1FEA-8D24-CDB7-29F389BED822}"/>
              </a:ext>
            </a:extLst>
          </p:cNvPr>
          <p:cNvSpPr txBox="1"/>
          <p:nvPr/>
        </p:nvSpPr>
        <p:spPr>
          <a:xfrm>
            <a:off x="528001" y="5966996"/>
            <a:ext cx="1065380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  <a:cs typeface="Arial"/>
              </a:rPr>
              <a:t>Data cutoff: June 24, 2022.</a:t>
            </a:r>
          </a:p>
          <a:p>
            <a:r>
              <a:rPr lang="en-US" sz="800" dirty="0">
                <a:latin typeface="+mn-lt"/>
                <a:cs typeface="Arial"/>
              </a:rPr>
              <a:t>BOR, best overall response; PD, progressive disease, PR, partial response; SD, stable disease; SOD, sum of diameter.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FDBBD8-94B8-48DA-86DD-26D88C6DE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40474"/>
              </p:ext>
            </p:extLst>
          </p:nvPr>
        </p:nvGraphicFramePr>
        <p:xfrm>
          <a:off x="708475" y="5448578"/>
          <a:ext cx="11371230" cy="353568"/>
        </p:xfrm>
        <a:graphic>
          <a:graphicData uri="http://schemas.openxmlformats.org/drawingml/2006/table">
            <a:tbl>
              <a:tblPr firstRow="1" bandRow="1"/>
              <a:tblGrid>
                <a:gridCol w="11371230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Median duration of response was 4.4 months (range, 2.8–7.4 months)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1C91CB-5272-45B7-863E-D382E456F92D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63986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45C8-7EE9-0F16-44A7-E7E1588E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95" y="-69451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Progression-Free Survival (PFS)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063BC-598C-2C51-AC28-75C5744392A9}"/>
              </a:ext>
            </a:extLst>
          </p:cNvPr>
          <p:cNvSpPr txBox="1"/>
          <p:nvPr/>
        </p:nvSpPr>
        <p:spPr>
          <a:xfrm>
            <a:off x="528001" y="6090106"/>
            <a:ext cx="1065380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</a:rPr>
              <a:t>Data cutoff: June 24, 2022.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AC2119B-329B-3231-A96E-76E280CE05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74319"/>
              </p:ext>
            </p:extLst>
          </p:nvPr>
        </p:nvGraphicFramePr>
        <p:xfrm>
          <a:off x="6203950" y="1316765"/>
          <a:ext cx="5527250" cy="3089750"/>
        </p:xfrm>
        <a:graphic>
          <a:graphicData uri="http://schemas.openxmlformats.org/drawingml/2006/table">
            <a:tbl>
              <a:tblPr firstRow="1" bandRow="1"/>
              <a:tblGrid>
                <a:gridCol w="3370275">
                  <a:extLst>
                    <a:ext uri="{9D8B030D-6E8A-4147-A177-3AD203B41FA5}">
                      <a16:colId xmlns:a16="http://schemas.microsoft.com/office/drawing/2014/main" val="1039732616"/>
                    </a:ext>
                  </a:extLst>
                </a:gridCol>
                <a:gridCol w="2156975">
                  <a:extLst>
                    <a:ext uri="{9D8B030D-6E8A-4147-A177-3AD203B41FA5}">
                      <a16:colId xmlns:a16="http://schemas.microsoft.com/office/drawing/2014/main" val="2684734437"/>
                    </a:ext>
                  </a:extLst>
                </a:gridCol>
              </a:tblGrid>
              <a:tr h="4838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r>
                        <a:rPr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Kaplan-Meier estimate of PFS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 = 40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88111"/>
                  </a:ext>
                </a:extLst>
              </a:tr>
              <a:tr h="4220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Median PFS, months </a:t>
                      </a:r>
                    </a:p>
                    <a:p>
                      <a:pPr marL="0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(95% CI)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>
                          <a:solidFill>
                            <a:schemeClr val="accent6"/>
                          </a:solidFill>
                          <a:latin typeface="+mn-lt"/>
                        </a:rPr>
                        <a:t>5.7 (4.2, 7.6)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16411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Left primary tumor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5.8 (4.2, 7.8)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92361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Right primary tumor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5.5 (3.9, 8.2)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580966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PFS rate, % (95% CI)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92574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 3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81.7 (65.4, 90.9)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89946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At 6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41.1 (24.7, 56.7)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72206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 9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12.3 (3.4, 27.2)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791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8B70234-662D-5800-1B3A-EAA4B9E19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2"/>
          <a:stretch/>
        </p:blipFill>
        <p:spPr>
          <a:xfrm>
            <a:off x="574040" y="1813154"/>
            <a:ext cx="5513752" cy="235825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D9DFF0-2C7B-4B9A-9A87-C08AEF4BF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25340"/>
              </p:ext>
            </p:extLst>
          </p:nvPr>
        </p:nvGraphicFramePr>
        <p:xfrm>
          <a:off x="708474" y="5448578"/>
          <a:ext cx="11166693" cy="353568"/>
        </p:xfrm>
        <a:graphic>
          <a:graphicData uri="http://schemas.openxmlformats.org/drawingml/2006/table">
            <a:tbl>
              <a:tblPr firstRow="1" bandRow="1"/>
              <a:tblGrid>
                <a:gridCol w="11166693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With median follow-up of 11.0 months, median PFS was 5.7 months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6C8209-CD14-4640-ABEA-B0C28582086C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840893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5556-2B10-9E1B-F4CB-37504DBA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3" y="5315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Overall Survival (OS)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C1C8054-1429-4328-277D-25F06E3C4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196688"/>
              </p:ext>
            </p:extLst>
          </p:nvPr>
        </p:nvGraphicFramePr>
        <p:xfrm>
          <a:off x="6203950" y="1316765"/>
          <a:ext cx="5527250" cy="2930480"/>
        </p:xfrm>
        <a:graphic>
          <a:graphicData uri="http://schemas.openxmlformats.org/drawingml/2006/table">
            <a:tbl>
              <a:tblPr firstRow="1" bandRow="1"/>
              <a:tblGrid>
                <a:gridCol w="3370275">
                  <a:extLst>
                    <a:ext uri="{9D8B030D-6E8A-4147-A177-3AD203B41FA5}">
                      <a16:colId xmlns:a16="http://schemas.microsoft.com/office/drawing/2014/main" val="1039732616"/>
                    </a:ext>
                  </a:extLst>
                </a:gridCol>
                <a:gridCol w="2156975">
                  <a:extLst>
                    <a:ext uri="{9D8B030D-6E8A-4147-A177-3AD203B41FA5}">
                      <a16:colId xmlns:a16="http://schemas.microsoft.com/office/drawing/2014/main" val="2684734437"/>
                    </a:ext>
                  </a:extLst>
                </a:gridCol>
              </a:tblGrid>
              <a:tr h="4838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r>
                        <a:rPr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Kaplan-Meier estimate of OS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 = 40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88111"/>
                  </a:ext>
                </a:extLst>
              </a:tr>
              <a:tr h="4220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Median OS, months (95% CI)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>
                          <a:solidFill>
                            <a:schemeClr val="accent6"/>
                          </a:solidFill>
                          <a:latin typeface="+mn-lt"/>
                        </a:rPr>
                        <a:t>NE (10.4, NE)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716411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Left primary tumor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NE (10.4, NE)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92361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Right primary tumor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NE (8.7, NE)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580966"/>
                  </a:ext>
                </a:extLst>
              </a:tr>
              <a:tr h="266354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OS rate, % (95% CI)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92574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 3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97.5 (83.6, 99.6)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89946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At 6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91.5 (75.7, 97.2)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72206"/>
                  </a:ext>
                </a:extLst>
              </a:tr>
              <a:tr h="2663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2563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 9 months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82.5 (61.8, 92.6)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791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21D494-E467-15CF-6121-1EAEC7BD1EEB}"/>
              </a:ext>
            </a:extLst>
          </p:cNvPr>
          <p:cNvSpPr txBox="1"/>
          <p:nvPr/>
        </p:nvSpPr>
        <p:spPr>
          <a:xfrm>
            <a:off x="528001" y="5966996"/>
            <a:ext cx="1065380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</a:rPr>
              <a:t>Data Cutoff: June 24, 2022.</a:t>
            </a:r>
          </a:p>
          <a:p>
            <a:r>
              <a:rPr lang="en-US" sz="800" dirty="0">
                <a:latin typeface="+mn-lt"/>
              </a:rPr>
              <a:t>NE, not estimable.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8AA81C-95D1-3F07-4322-98D676C4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9"/>
          <a:stretch/>
        </p:blipFill>
        <p:spPr>
          <a:xfrm>
            <a:off x="574040" y="1813154"/>
            <a:ext cx="5478417" cy="230968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6DA34C-CD1B-4209-8B39-191F2B850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3710"/>
              </p:ext>
            </p:extLst>
          </p:nvPr>
        </p:nvGraphicFramePr>
        <p:xfrm>
          <a:off x="719889" y="5187667"/>
          <a:ext cx="11166693" cy="353568"/>
        </p:xfrm>
        <a:graphic>
          <a:graphicData uri="http://schemas.openxmlformats.org/drawingml/2006/table">
            <a:tbl>
              <a:tblPr firstRow="1" bandRow="1"/>
              <a:tblGrid>
                <a:gridCol w="11166693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With median follow-up of 8.8 months, the median OS is not yet reached (95% CI: 10.4, NE)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C065D5-52A6-498C-A269-C0DCF6D0B3B3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1712188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56163-76CB-4A4D-6871-4CFCAB88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3" y="0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89C80-21AB-A354-5E18-C2B25A92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3068532"/>
          </a:xfrm>
        </p:spPr>
        <p:txBody>
          <a:bodyPr/>
          <a:lstStyle/>
          <a:p>
            <a:pPr marL="230400" indent="-230400">
              <a:spcAft>
                <a:spcPts val="0"/>
              </a:spcAft>
            </a:pPr>
            <a:r>
              <a:rPr lang="en-US" sz="2200" dirty="0">
                <a:solidFill>
                  <a:schemeClr val="accent6"/>
                </a:solidFill>
                <a:latin typeface="+mn-lt"/>
              </a:rPr>
              <a:t>Sotorasib plus panitumumab was safe and tolerable in these chemorefractory patients with </a:t>
            </a:r>
            <a:r>
              <a:rPr lang="en-US" sz="2200" i="1" dirty="0">
                <a:solidFill>
                  <a:schemeClr val="accent6"/>
                </a:solidFill>
                <a:latin typeface="+mn-lt"/>
              </a:rPr>
              <a:t>KRAS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G12C-mutated mCRC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TRAEs were consistent with known safety profiles of </a:t>
            </a:r>
            <a:r>
              <a:rPr lang="en-US" sz="2000" dirty="0" err="1">
                <a:solidFill>
                  <a:schemeClr val="accent6"/>
                </a:solidFill>
                <a:latin typeface="+mn-lt"/>
              </a:rPr>
              <a:t>sotorasib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and panitumumab</a:t>
            </a:r>
            <a:endParaRPr lang="en-US" sz="2000" dirty="0">
              <a:solidFill>
                <a:schemeClr val="accent6"/>
              </a:solidFill>
              <a:latin typeface="+mn-lt"/>
              <a:cs typeface="Arial"/>
            </a:endParaRPr>
          </a:p>
          <a:p>
            <a:pPr marL="230400" indent="-230400">
              <a:spcAft>
                <a:spcPts val="0"/>
              </a:spcAft>
            </a:pPr>
            <a:r>
              <a:rPr lang="en-US" sz="2200" dirty="0">
                <a:solidFill>
                  <a:schemeClr val="accent6"/>
                </a:solidFill>
                <a:latin typeface="+mn-lt"/>
              </a:rPr>
              <a:t>The confirmed 30% ORR is 3-fold higher than previously reported with </a:t>
            </a:r>
            <a:r>
              <a:rPr lang="en-US" sz="2200" dirty="0" err="1">
                <a:solidFill>
                  <a:schemeClr val="accent6"/>
                </a:solidFill>
                <a:latin typeface="+mn-lt"/>
              </a:rPr>
              <a:t>sotorasib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monotherapy,</a:t>
            </a:r>
            <a:r>
              <a:rPr lang="en-US" sz="2200" baseline="30000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with a DCR of 93% 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No apparent difference based on tumor location</a:t>
            </a:r>
            <a:endParaRPr lang="en-US" sz="2000" baseline="30000" dirty="0">
              <a:solidFill>
                <a:schemeClr val="accent6"/>
              </a:solidFill>
              <a:latin typeface="+mn-lt"/>
              <a:cs typeface="Arial"/>
            </a:endParaRPr>
          </a:p>
          <a:p>
            <a:pPr marL="230400" indent="-230400">
              <a:spcAft>
                <a:spcPts val="0"/>
              </a:spcAft>
            </a:pPr>
            <a:r>
              <a:rPr lang="en-US" sz="2200" dirty="0">
                <a:solidFill>
                  <a:schemeClr val="accent6"/>
                </a:solidFill>
                <a:latin typeface="+mn-lt"/>
              </a:rPr>
              <a:t>Median PFS of 5.7 months appears clinically meaningful and longer than that reported for </a:t>
            </a:r>
            <a:r>
              <a:rPr lang="en-US" sz="2200" dirty="0" err="1">
                <a:solidFill>
                  <a:schemeClr val="accent6"/>
                </a:solidFill>
                <a:latin typeface="+mn-lt"/>
              </a:rPr>
              <a:t>sotorasib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monotherapy (median PFS: 4.0 months),</a:t>
            </a:r>
            <a:r>
              <a:rPr lang="en-US" sz="2200" baseline="30000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and OS data appear promising</a:t>
            </a:r>
            <a:endParaRPr lang="en-IN" sz="22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264CCF-403D-45FE-AD6A-AE6872255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55897"/>
              </p:ext>
            </p:extLst>
          </p:nvPr>
        </p:nvGraphicFramePr>
        <p:xfrm>
          <a:off x="512653" y="4741426"/>
          <a:ext cx="11166693" cy="1085088"/>
        </p:xfrm>
        <a:graphic>
          <a:graphicData uri="http://schemas.openxmlformats.org/drawingml/2006/table">
            <a:tbl>
              <a:tblPr firstRow="1" bandRow="1"/>
              <a:tblGrid>
                <a:gridCol w="11166693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The currently enrolling </a:t>
                      </a:r>
                      <a:r>
                        <a:rPr lang="en-US" sz="1600" dirty="0" err="1">
                          <a:solidFill>
                            <a:srgbClr val="1E5680"/>
                          </a:solidFill>
                        </a:rPr>
                        <a:t>CodeBreaK</a:t>
                      </a: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 300 global phase 3 study (NCT05198934; EudraCT: 2021-004008-16) is exploring </a:t>
                      </a:r>
                      <a:r>
                        <a:rPr lang="en-US" sz="1600" dirty="0" err="1">
                          <a:solidFill>
                            <a:srgbClr val="1E5680"/>
                          </a:solidFill>
                        </a:rPr>
                        <a:t>sotorasib</a:t>
                      </a: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 plus panitumumab vs investigator’s choice of standard care for treatment of </a:t>
                      </a:r>
                      <a:r>
                        <a:rPr lang="en-US" sz="1600" i="1" dirty="0">
                          <a:solidFill>
                            <a:srgbClr val="1E5680"/>
                          </a:solidFill>
                        </a:rPr>
                        <a:t>KRAS</a:t>
                      </a: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 G12C-mutated mCRC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For more information, contact Amgen Med Info at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medinfo@amgen.com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6456DC-C2BC-4818-93C9-C39178AC1879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7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DC59-5DFA-3E98-CB89-9380A2B0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3" y="0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5465-0388-8371-7E5B-CFE605D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4555093"/>
          </a:xfrm>
        </p:spPr>
        <p:txBody>
          <a:bodyPr/>
          <a:lstStyle/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Neumann J, et al. </a:t>
            </a:r>
            <a:r>
              <a:rPr lang="da-DK" sz="2000" i="1" dirty="0">
                <a:solidFill>
                  <a:schemeClr val="accent6"/>
                </a:solidFill>
                <a:latin typeface="+mn-lt"/>
                <a:cs typeface="Arial"/>
              </a:rPr>
              <a:t>Pathol Res Pract. </a:t>
            </a: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2009;205:858-862.</a:t>
            </a:r>
          </a:p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Thein KZ, et al. </a:t>
            </a:r>
            <a:r>
              <a:rPr lang="da-DK" sz="2000" i="1" dirty="0">
                <a:solidFill>
                  <a:schemeClr val="accent6"/>
                </a:solidFill>
                <a:latin typeface="+mn-lt"/>
                <a:cs typeface="Arial"/>
              </a:rPr>
              <a:t>JCO Precis Oncol</a:t>
            </a: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. 2022;6:e2100547.</a:t>
            </a:r>
          </a:p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Fakih M, et al. </a:t>
            </a:r>
            <a:r>
              <a:rPr lang="en-US" sz="2000" i="1" dirty="0">
                <a:solidFill>
                  <a:schemeClr val="accent6"/>
                </a:solidFill>
                <a:latin typeface="+mn-lt"/>
                <a:cs typeface="Arial"/>
              </a:rPr>
              <a:t>Lancet Oncol. 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2022;23:115-124.</a:t>
            </a:r>
          </a:p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Ryan MB, et al. </a:t>
            </a:r>
            <a:r>
              <a:rPr lang="en-US" sz="2000" i="1" dirty="0">
                <a:solidFill>
                  <a:schemeClr val="accent6"/>
                </a:solidFill>
                <a:latin typeface="+mn-lt"/>
                <a:cs typeface="Arial"/>
              </a:rPr>
              <a:t>Cell Rep.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 2022;39:110993.</a:t>
            </a:r>
          </a:p>
          <a:p>
            <a:pPr>
              <a:spcAft>
                <a:spcPts val="0"/>
              </a:spcAft>
              <a:buSzPct val="100000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  <a:ea typeface="+mn-lt"/>
                <a:cs typeface="+mn-lt"/>
              </a:rPr>
              <a:t>Amodio V, et al. </a:t>
            </a:r>
            <a:r>
              <a:rPr lang="en-US" sz="2000" i="1" dirty="0">
                <a:solidFill>
                  <a:schemeClr val="accent6"/>
                </a:solidFill>
                <a:latin typeface="+mn-lt"/>
                <a:ea typeface="+mn-lt"/>
                <a:cs typeface="+mn-lt"/>
              </a:rPr>
              <a:t>Cancer Discov</a:t>
            </a:r>
            <a:r>
              <a:rPr lang="en-US" sz="2000" dirty="0">
                <a:solidFill>
                  <a:schemeClr val="accent6"/>
                </a:solidFill>
                <a:latin typeface="+mn-lt"/>
                <a:ea typeface="+mn-lt"/>
                <a:cs typeface="+mn-lt"/>
              </a:rPr>
              <a:t>. 2020;10:1129-1139.</a:t>
            </a:r>
          </a:p>
          <a:p>
            <a:pPr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Canon J, et al. </a:t>
            </a:r>
            <a:r>
              <a:rPr lang="da-DK" sz="2000" i="1" dirty="0">
                <a:solidFill>
                  <a:schemeClr val="accent6"/>
                </a:solidFill>
                <a:latin typeface="+mn-lt"/>
                <a:cs typeface="Arial"/>
              </a:rPr>
              <a:t>Nature</a:t>
            </a:r>
            <a:r>
              <a:rPr lang="da-DK" sz="2000" dirty="0">
                <a:solidFill>
                  <a:schemeClr val="accent6"/>
                </a:solidFill>
                <a:latin typeface="+mn-lt"/>
                <a:cs typeface="Arial"/>
              </a:rPr>
              <a:t>. 2019;575:217-223.</a:t>
            </a:r>
            <a:endParaRPr lang="en-US" sz="2000" dirty="0">
              <a:solidFill>
                <a:schemeClr val="accent6"/>
              </a:solidFill>
              <a:latin typeface="+mn-lt"/>
              <a:cs typeface="Arial"/>
            </a:endParaRPr>
          </a:p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Lou K, et al. </a:t>
            </a:r>
            <a:r>
              <a:rPr lang="en-US" sz="2000" i="1" dirty="0">
                <a:solidFill>
                  <a:schemeClr val="accent6"/>
                </a:solidFill>
                <a:latin typeface="+mn-lt"/>
                <a:cs typeface="Arial"/>
              </a:rPr>
              <a:t>Sci Signal. 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2019;12:eaaw9450. </a:t>
            </a:r>
          </a:p>
          <a:p>
            <a:pPr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Fakih M, et al. CodeBreaK101 Subprotocol H: Phase 1b Study Evaluating Combination of Sotorasib (Soto), a KRAS</a:t>
            </a:r>
            <a:r>
              <a:rPr lang="en-US" sz="2000" baseline="30000" dirty="0">
                <a:solidFill>
                  <a:schemeClr val="accent6"/>
                </a:solidFill>
                <a:latin typeface="+mn-lt"/>
                <a:cs typeface="Arial"/>
              </a:rPr>
              <a:t>G12C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 Inhibitor, and Panitumumab (PMab), an EGFR Inhibitor, in Advanced </a:t>
            </a:r>
            <a:r>
              <a:rPr lang="en-US" sz="2000" i="1" dirty="0">
                <a:solidFill>
                  <a:schemeClr val="accent6"/>
                </a:solidFill>
                <a:latin typeface="+mn-lt"/>
                <a:cs typeface="Arial"/>
              </a:rPr>
              <a:t>KRAS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rial"/>
              </a:rPr>
              <a:t> p.G12C-Mutated Colorectal Cancer (CRC). Poster #3245. Poster presented at: ESMO Congress; September 16-21, 2021; Virtual Meeting.</a:t>
            </a:r>
            <a:endParaRPr lang="en-IN" sz="20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7A3AF-CFF8-4EC3-9014-E84F123FF0EF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88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55D4-2B27-B584-EEB9-8FC9B042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3" y="0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EFB4-A556-D457-F4D8-AB4875E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449353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Medical Writing Support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Medical writing support for this presentation was funded by Amgen Inc. and</a:t>
            </a:r>
            <a:br>
              <a:rPr lang="en-US" sz="2200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>was provided by Lee Hohaia, PharmD, and Lisa Denny, PhD, of ICON plc</a:t>
            </a:r>
            <a:br>
              <a:rPr lang="en-US" sz="2200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>(Blue Bell, PA, USA)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Funding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This study was funded by Amgen Inc.</a:t>
            </a: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Contact Information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Yasutoshi Kuboki, </a:t>
            </a:r>
            <a:r>
              <a:rPr lang="en-US" sz="22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ykuboki@east.ncc.go.jp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B48F8-37DB-49FA-B6CC-D05D7D04A14F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28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67"/>
              <a:t>SC-AT-NP-00098 06.21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52829-566E-AF4B-D924-BBC192F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3" y="0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Yasutoshi </a:t>
            </a:r>
            <a:r>
              <a:rPr lang="en-IN" sz="2600" dirty="0" err="1">
                <a:solidFill>
                  <a:schemeClr val="accent6"/>
                </a:solidFill>
                <a:latin typeface="+mj-lt"/>
              </a:rPr>
              <a:t>Kuboki</a:t>
            </a:r>
            <a:br>
              <a:rPr lang="en-IN" sz="2600" dirty="0">
                <a:solidFill>
                  <a:schemeClr val="accent6"/>
                </a:solidFill>
                <a:latin typeface="+mj-lt"/>
              </a:rPr>
            </a:br>
            <a:r>
              <a:rPr lang="en-IN" sz="2600" b="0" dirty="0">
                <a:solidFill>
                  <a:schemeClr val="accent6"/>
                </a:solidFill>
                <a:latin typeface="+mj-lt"/>
              </a:rPr>
              <a:t>Declaration of interests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45D0C7-C581-D89C-5F9F-6DB8F08B6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23476"/>
              </p:ext>
            </p:extLst>
          </p:nvPr>
        </p:nvGraphicFramePr>
        <p:xfrm>
          <a:off x="635000" y="1316765"/>
          <a:ext cx="11096200" cy="233491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6545881">
                  <a:extLst>
                    <a:ext uri="{9D8B030D-6E8A-4147-A177-3AD203B41FA5}">
                      <a16:colId xmlns:a16="http://schemas.microsoft.com/office/drawing/2014/main" val="338393163"/>
                    </a:ext>
                  </a:extLst>
                </a:gridCol>
                <a:gridCol w="4550319">
                  <a:extLst>
                    <a:ext uri="{9D8B030D-6E8A-4147-A177-3AD203B41FA5}">
                      <a16:colId xmlns:a16="http://schemas.microsoft.com/office/drawing/2014/main" val="2668642815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Interests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052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Amgen, Taiho, Astellas, Lilly, Takeda, Daiichi-Sankyo, AstraZeneca, Boehringer Ingelheim, Chugai, Genmab, GlaxoSmithKline, Incyte, AbbVie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 or Contracts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677347"/>
                  </a:ext>
                </a:extLst>
              </a:tr>
              <a:tr h="485808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Taiho, Takeda, Boehringer Ingelheim, Amgen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 Fees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24098"/>
                  </a:ext>
                </a:extLst>
              </a:tr>
              <a:tr h="44702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Taiho, Ono, Lilly, Bristol Myers Squibb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411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00A639-7FA2-425A-9537-9CFDDDDE416F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231637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EEF8F9-8205-722E-DBDD-7B5BB8BB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9" y="1316765"/>
            <a:ext cx="5033191" cy="4075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E718E-94FE-0F7C-83B0-64E96B0A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4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26C159-FFEB-EDE0-8955-730D028A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316766"/>
            <a:ext cx="6151474" cy="2257541"/>
          </a:xfrm>
        </p:spPr>
        <p:txBody>
          <a:bodyPr/>
          <a:lstStyle/>
          <a:p>
            <a:pPr marL="230400" indent="-230400"/>
            <a:r>
              <a:rPr lang="en-US" sz="1400" dirty="0">
                <a:solidFill>
                  <a:schemeClr val="accent6"/>
                </a:solidFill>
                <a:latin typeface="+mj-lt"/>
              </a:rPr>
              <a:t>The oncogenic </a:t>
            </a:r>
            <a:r>
              <a:rPr lang="en-US" sz="1400" i="1" dirty="0">
                <a:solidFill>
                  <a:schemeClr val="accent6"/>
                </a:solidFill>
                <a:latin typeface="+mj-lt"/>
              </a:rPr>
              <a:t>KRAS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G12C mutation is present in approximately 3% of colorectal cancer (CRC) tumors</a:t>
            </a:r>
            <a:r>
              <a:rPr lang="en-US" sz="1400" baseline="30000" dirty="0">
                <a:solidFill>
                  <a:schemeClr val="accent6"/>
                </a:solidFill>
                <a:latin typeface="+mj-lt"/>
              </a:rPr>
              <a:t>1,2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pPr marL="230400" indent="-230400"/>
            <a:r>
              <a:rPr lang="en-US" sz="1400" dirty="0">
                <a:solidFill>
                  <a:schemeClr val="accent6"/>
                </a:solidFill>
                <a:latin typeface="+mj-lt"/>
              </a:rPr>
              <a:t>Sotorasib monotherapy has yielded only modest benefit in patients with </a:t>
            </a:r>
            <a:r>
              <a:rPr lang="en-US" sz="1400" i="1" dirty="0">
                <a:solidFill>
                  <a:schemeClr val="accent6"/>
                </a:solidFill>
                <a:latin typeface="+mj-lt"/>
              </a:rPr>
              <a:t>KRAS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G12C-mutated CRC</a:t>
            </a:r>
            <a:r>
              <a:rPr lang="en-US" sz="1400" baseline="30000" dirty="0">
                <a:solidFill>
                  <a:schemeClr val="accent6"/>
                </a:solidFill>
                <a:latin typeface="+mj-lt"/>
              </a:rPr>
              <a:t>3</a:t>
            </a:r>
          </a:p>
          <a:p>
            <a:pPr marL="230400" indent="-230400"/>
            <a:r>
              <a:rPr lang="en-US" sz="1400" dirty="0">
                <a:solidFill>
                  <a:schemeClr val="accent6"/>
                </a:solidFill>
                <a:latin typeface="+mj-lt"/>
              </a:rPr>
              <a:t>Sotorasib resistance may result from feedback reactivation of the RAS-MAPK pathway and accumulation of activated EGFR</a:t>
            </a:r>
            <a:r>
              <a:rPr lang="en-US" sz="1400" baseline="30000" dirty="0">
                <a:solidFill>
                  <a:schemeClr val="accent6"/>
                </a:solidFill>
                <a:latin typeface="+mj-lt"/>
              </a:rPr>
              <a:t>4,5</a:t>
            </a:r>
          </a:p>
          <a:p>
            <a:pPr marL="230400" indent="-230400"/>
            <a:r>
              <a:rPr lang="en-US" sz="1400" dirty="0">
                <a:solidFill>
                  <a:schemeClr val="accent6"/>
                </a:solidFill>
                <a:latin typeface="+mj-lt"/>
              </a:rPr>
              <a:t>Sotorasib combined with panitumumab appears to more completely inhibit tumor cell growth in patients with chemorefractory metastatic CRC</a:t>
            </a:r>
            <a:r>
              <a:rPr lang="en-US" sz="1400" baseline="30000" dirty="0">
                <a:solidFill>
                  <a:schemeClr val="accent6"/>
                </a:solidFill>
                <a:latin typeface="+mj-lt"/>
              </a:rPr>
              <a:t>6,7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77CEC-A16F-30BA-7C22-6FAF553A67B2}"/>
              </a:ext>
            </a:extLst>
          </p:cNvPr>
          <p:cNvSpPr txBox="1"/>
          <p:nvPr/>
        </p:nvSpPr>
        <p:spPr>
          <a:xfrm>
            <a:off x="6714309" y="5467351"/>
            <a:ext cx="5016891" cy="821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b">
            <a:noAutofit/>
          </a:bodyPr>
          <a:lstStyle/>
          <a:p>
            <a:pPr lvl="0">
              <a:buClrTx/>
              <a:defRPr/>
            </a:pPr>
            <a:r>
              <a:rPr lang="en-US" sz="800" kern="1200" dirty="0">
                <a:latin typeface="+mn-lt"/>
                <a:ea typeface="+mn-ea"/>
                <a:cs typeface="+mn-cs"/>
              </a:rPr>
              <a:t>AKT, protein kinase B; EGFR, epidermal growth factor receptor; ERK, extracellular signal-regulated kinase; KRAS, Kirsten rat sarcoma virus; MAPK, mitogen-activated protein kinase; MEK, mitogen-activated extracellular signal-regulated kinase; MTOR, mammalian target of rapamycin; NF-</a:t>
            </a:r>
            <a:r>
              <a:rPr lang="el-GR" sz="800" kern="1200" dirty="0">
                <a:latin typeface="+mn-lt"/>
                <a:ea typeface="+mn-ea"/>
                <a:cs typeface="+mn-cs"/>
              </a:rPr>
              <a:t>κ</a:t>
            </a:r>
            <a:r>
              <a:rPr lang="en-US" sz="800" kern="1200" dirty="0">
                <a:latin typeface="+mn-lt"/>
                <a:ea typeface="+mn-ea"/>
                <a:cs typeface="+mn-cs"/>
              </a:rPr>
              <a:t>B, nuclear factor kappa B; NRAS, neuroblastoma ras viral oncogene homolog; PI3K, phosphatidylinsitol 3-kinase; RAF, rapidly accelerated fibrosarcoma; RAL, Ras-related protein; RAS, rat sarcoma virus; SHP2, Src homology region </a:t>
            </a:r>
            <a:br>
              <a:rPr lang="en-US" sz="800" kern="1200" dirty="0">
                <a:latin typeface="+mn-lt"/>
                <a:ea typeface="+mn-ea"/>
                <a:cs typeface="+mn-cs"/>
              </a:rPr>
            </a:br>
            <a:r>
              <a:rPr lang="en-US" sz="800" kern="1200" dirty="0">
                <a:latin typeface="+mn-lt"/>
                <a:ea typeface="+mn-ea"/>
                <a:cs typeface="+mn-cs"/>
              </a:rPr>
              <a:t>2-containing protein tyrosine phosphatase 2; SOS1, son of sevenless homolog 1; WT, wild type. </a:t>
            </a:r>
            <a:endParaRPr kumimoji="0" lang="en-US" sz="8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AA224-DB33-4565-8FA9-DA588CF4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228" y="291295"/>
            <a:ext cx="985472" cy="5543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EB0C05-49E9-4B01-86C6-73631F6AB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29739"/>
              </p:ext>
            </p:extLst>
          </p:nvPr>
        </p:nvGraphicFramePr>
        <p:xfrm>
          <a:off x="280718" y="4569016"/>
          <a:ext cx="6235834" cy="822960"/>
        </p:xfrm>
        <a:graphic>
          <a:graphicData uri="http://schemas.openxmlformats.org/drawingml/2006/table">
            <a:tbl>
              <a:tblPr firstRow="1" bandRow="1"/>
              <a:tblGrid>
                <a:gridCol w="6235834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strike="noStrike" dirty="0">
                          <a:solidFill>
                            <a:srgbClr val="1E5680"/>
                          </a:solidFill>
                        </a:rPr>
                        <a:t>Here we present safety and efficacy of </a:t>
                      </a:r>
                      <a:r>
                        <a:rPr lang="en-US" sz="1400" b="1" strike="noStrike" dirty="0" err="1">
                          <a:solidFill>
                            <a:srgbClr val="1E5680"/>
                          </a:solidFill>
                        </a:rPr>
                        <a:t>sotorasib</a:t>
                      </a:r>
                      <a:r>
                        <a:rPr lang="en-US" sz="1400" b="1" strike="noStrike" dirty="0">
                          <a:solidFill>
                            <a:srgbClr val="1E5680"/>
                          </a:solidFill>
                        </a:rPr>
                        <a:t> plus panitumumab from the fully enrolled dose expansion cohort of patients with </a:t>
                      </a:r>
                      <a:r>
                        <a:rPr lang="en-US" sz="1400" b="1" strike="noStrike" dirty="0" err="1">
                          <a:solidFill>
                            <a:srgbClr val="1E5680"/>
                          </a:solidFill>
                        </a:rPr>
                        <a:t>chemorefractory</a:t>
                      </a:r>
                      <a:r>
                        <a:rPr lang="en-US" sz="1400" b="1" strike="noStrike" dirty="0">
                          <a:solidFill>
                            <a:srgbClr val="1E5680"/>
                          </a:solidFill>
                        </a:rPr>
                        <a:t> </a:t>
                      </a:r>
                      <a:r>
                        <a:rPr lang="en-US" sz="1400" b="1" i="1" strike="noStrike" dirty="0">
                          <a:solidFill>
                            <a:srgbClr val="1E5680"/>
                          </a:solidFill>
                        </a:rPr>
                        <a:t>KRAS</a:t>
                      </a:r>
                      <a:r>
                        <a:rPr lang="en-US" sz="1400" b="1" strike="noStrike" dirty="0">
                          <a:solidFill>
                            <a:srgbClr val="1E5680"/>
                          </a:solidFill>
                        </a:rPr>
                        <a:t> G12C-mutated CRC</a:t>
                      </a:r>
                    </a:p>
                  </a:txBody>
                  <a:tcPr marL="182880" marR="182880" marT="91440" marB="91440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1B9C317-A0DF-4F4F-9E6A-3B4115BCEAF5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1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8EAF8-2CC8-74A9-C418-1552DEDE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82" y="7431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CodeBreak 101 Subprotocol H Study Design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F4DFA7D0-791C-7425-7F92-61A1E7D7D8EC}"/>
              </a:ext>
            </a:extLst>
          </p:cNvPr>
          <p:cNvSpPr/>
          <p:nvPr/>
        </p:nvSpPr>
        <p:spPr bwMode="auto">
          <a:xfrm>
            <a:off x="642300" y="1316764"/>
            <a:ext cx="11088900" cy="690745"/>
          </a:xfrm>
          <a:prstGeom prst="round2Same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Phase 1b, multicent</a:t>
            </a:r>
            <a:r>
              <a:rPr lang="en-US" sz="1400" b="1" kern="0" dirty="0">
                <a:solidFill>
                  <a:schemeClr val="bg1"/>
                </a:solidFill>
              </a:rPr>
              <a:t>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 study*: </a:t>
            </a:r>
          </a:p>
          <a:p>
            <a:pPr marL="0" marR="0" lvl="0" indent="0" defTabSz="4571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Sotorasib + panitumumab in chemorefractory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KRAS </a:t>
            </a:r>
            <a:r>
              <a:rPr kumimoji="0" lang="en-US" sz="1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G12C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-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mutated mCRC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BD1325BA-9EEB-C187-EC83-845F25F229AD}"/>
              </a:ext>
            </a:extLst>
          </p:cNvPr>
          <p:cNvSpPr/>
          <p:nvPr/>
        </p:nvSpPr>
        <p:spPr bwMode="auto">
          <a:xfrm>
            <a:off x="7759928" y="2133335"/>
            <a:ext cx="3971272" cy="688869"/>
          </a:xfrm>
          <a:prstGeom prst="round2Same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Part 2: Cohort A dose expansion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(N=40)</a:t>
            </a:r>
            <a:endParaRPr lang="en-US" sz="1400" b="1" baseline="30000" dirty="0">
              <a:solidFill>
                <a:srgbClr val="FFFF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6731FF7F-4904-E861-11EC-46EFC657481F}"/>
              </a:ext>
            </a:extLst>
          </p:cNvPr>
          <p:cNvSpPr/>
          <p:nvPr/>
        </p:nvSpPr>
        <p:spPr bwMode="auto">
          <a:xfrm>
            <a:off x="642300" y="2133333"/>
            <a:ext cx="3978572" cy="688872"/>
          </a:xfrm>
          <a:prstGeom prst="round2Same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Screening/enrollment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82B68E-D3D5-B5DA-30AB-D988B51ABA30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 flipV="1">
            <a:off x="4620872" y="2477768"/>
            <a:ext cx="320770" cy="1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6F484485-1B09-6C09-0559-5C7372EACED7}"/>
              </a:ext>
            </a:extLst>
          </p:cNvPr>
          <p:cNvSpPr/>
          <p:nvPr/>
        </p:nvSpPr>
        <p:spPr bwMode="auto">
          <a:xfrm>
            <a:off x="642300" y="2892126"/>
            <a:ext cx="3973766" cy="1869174"/>
          </a:xfrm>
          <a:prstGeom prst="roundRect">
            <a:avLst>
              <a:gd name="adj" fmla="val 10263"/>
            </a:avLst>
          </a:prstGeom>
          <a:solidFill>
            <a:srgbClr val="C3E3D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67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Key eligibility criteria (Part 2 Cohort A)</a:t>
            </a:r>
          </a:p>
          <a:p>
            <a:pPr marL="230400" marR="0" lvl="0" indent="-23040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KRAS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G12C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-mutated mCRC, identified through molecular testing</a:t>
            </a:r>
          </a:p>
          <a:p>
            <a:pPr marL="230400" marR="0" lvl="0" indent="-23040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KRAS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G12C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 inhibitor-naive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30400" marR="0" lvl="0" indent="-23040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≥1 prior treatment for advanced disease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†</a:t>
            </a:r>
          </a:p>
          <a:p>
            <a:pPr marL="230400" marR="0" lvl="0" indent="-23040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Progressed on or after fluoropyrimidine, oxaliplatin, irinotecan, and an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anti-angiogenic agent</a:t>
            </a: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F9EAB276-D9AB-2CC7-F9EE-4F965D1C2E5E}"/>
              </a:ext>
            </a:extLst>
          </p:cNvPr>
          <p:cNvSpPr/>
          <p:nvPr/>
        </p:nvSpPr>
        <p:spPr bwMode="auto">
          <a:xfrm>
            <a:off x="7759928" y="2907175"/>
            <a:ext cx="3971272" cy="1854124"/>
          </a:xfrm>
          <a:prstGeom prst="roundRect">
            <a:avLst>
              <a:gd name="adj" fmla="val 10263"/>
            </a:avLst>
          </a:prstGeom>
          <a:solidFill>
            <a:srgbClr val="C3E3D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Sotorasib: 960 mg PO daily 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+ 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Panitumumab: 6 mg/kg IV Q2W</a:t>
            </a: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</a:rPr>
              <a:t>Treatment until disease progression, withdrawal of consent, or end of study 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CBFCCD36-BEC4-B674-DC7A-623C178BC2EE}"/>
              </a:ext>
            </a:extLst>
          </p:cNvPr>
          <p:cNvSpPr/>
          <p:nvPr/>
        </p:nvSpPr>
        <p:spPr bwMode="auto">
          <a:xfrm>
            <a:off x="4939239" y="2895243"/>
            <a:ext cx="2497515" cy="1866057"/>
          </a:xfrm>
          <a:prstGeom prst="roundRect">
            <a:avLst>
              <a:gd name="adj" fmla="val 10263"/>
            </a:avLst>
          </a:prstGeom>
          <a:solidFill>
            <a:srgbClr val="C3E3D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Sotorasib PO daily</a:t>
            </a: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Panitumumab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6 mg/kg IV Q2W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EB912466-264E-2E9B-1ECA-FB92901AC73C}"/>
              </a:ext>
            </a:extLst>
          </p:cNvPr>
          <p:cNvSpPr/>
          <p:nvPr/>
        </p:nvSpPr>
        <p:spPr bwMode="auto">
          <a:xfrm>
            <a:off x="4941642" y="2133332"/>
            <a:ext cx="2497515" cy="688872"/>
          </a:xfrm>
          <a:prstGeom prst="round2Same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571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Part 1: Cohort A dose exploration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‡</a:t>
            </a:r>
          </a:p>
          <a:p>
            <a:pPr marL="0" marR="0" lvl="0" indent="0" defTabSz="45718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747CC6F3-B983-8823-4318-214C438F1510}"/>
              </a:ext>
            </a:extLst>
          </p:cNvPr>
          <p:cNvSpPr/>
          <p:nvPr/>
        </p:nvSpPr>
        <p:spPr bwMode="auto">
          <a:xfrm>
            <a:off x="642300" y="4854679"/>
            <a:ext cx="11088900" cy="68887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Primary endpoint: Safety/tolerability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Secondary endpoints: Anti-tumo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 efficacy </a:t>
            </a:r>
            <a:r>
              <a:rPr lang="en-US" sz="14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(</a:t>
            </a:r>
            <a:r>
              <a:rPr lang="pt-BR" sz="14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ORR, DCR, DOR, TTR, PFS per RECIST v1.1, and OS</a:t>
            </a:r>
            <a:r>
              <a:rPr lang="en-US" sz="14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) </a:t>
            </a: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and PK</a:t>
            </a:r>
            <a:endParaRPr lang="en-US" sz="1400" dirty="0">
              <a:solidFill>
                <a:srgbClr val="FFFF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7A0BBF-63FD-1030-2244-07E3FB137E5E}"/>
              </a:ext>
            </a:extLst>
          </p:cNvPr>
          <p:cNvCxnSpPr>
            <a:cxnSpLocks/>
          </p:cNvCxnSpPr>
          <p:nvPr/>
        </p:nvCxnSpPr>
        <p:spPr>
          <a:xfrm flipV="1">
            <a:off x="7436754" y="2477768"/>
            <a:ext cx="320770" cy="1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7">
            <a:extLst>
              <a:ext uri="{FF2B5EF4-FFF2-40B4-BE49-F238E27FC236}">
                <a16:creationId xmlns:a16="http://schemas.microsoft.com/office/drawing/2014/main" id="{0002AB43-B801-E584-B602-DC974F8C46C9}"/>
              </a:ext>
            </a:extLst>
          </p:cNvPr>
          <p:cNvSpPr txBox="1"/>
          <p:nvPr/>
        </p:nvSpPr>
        <p:spPr>
          <a:xfrm>
            <a:off x="528001" y="5597664"/>
            <a:ext cx="106538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*NCT04185883; EudraCT 2020-004721-23.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patients with tumors known to be microsatellite instability high, prior checkpoint inhibitor therapy is required if clinically appropriate and locally available for that indication.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‡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Dose exploration is completed.</a:t>
            </a:r>
            <a:endParaRPr kumimoji="0" lang="en-US" sz="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DCR, disease control rate; DOR, duration of response; IV, intravenous;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KRAS,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Kirsten rat sarcoma; mCRC, metastatic colorectal cancer; ORR, objective response rate; OS, overall survival; Q2W, every 2 weeks;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PFS, progression-free survival; PK, pharmacokinetics; PO, orally; RECIST, Response Evaluation Criteria in Solid Tumors; TTR, time to response.</a:t>
            </a:r>
            <a:endParaRPr kumimoji="0" lang="en-US" sz="8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313FF-679D-446A-B049-0723A5A47D26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44401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0798-F358-3302-1F5E-548AD9AE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8" y="0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Baseline Characteristics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1EA628D6-EE43-2594-2DCE-F68DD8806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91431"/>
              </p:ext>
            </p:extLst>
          </p:nvPr>
        </p:nvGraphicFramePr>
        <p:xfrm>
          <a:off x="635000" y="1316765"/>
          <a:ext cx="11099800" cy="4536960"/>
        </p:xfrm>
        <a:graphic>
          <a:graphicData uri="http://schemas.openxmlformats.org/drawingml/2006/table">
            <a:tbl>
              <a:tblPr firstRow="1" bandRow="1"/>
              <a:tblGrid>
                <a:gridCol w="6828970">
                  <a:extLst>
                    <a:ext uri="{9D8B030D-6E8A-4147-A177-3AD203B41FA5}">
                      <a16:colId xmlns:a16="http://schemas.microsoft.com/office/drawing/2014/main" val="1039732616"/>
                    </a:ext>
                  </a:extLst>
                </a:gridCol>
                <a:gridCol w="4270830">
                  <a:extLst>
                    <a:ext uri="{9D8B030D-6E8A-4147-A177-3AD203B41FA5}">
                      <a16:colId xmlns:a16="http://schemas.microsoft.com/office/drawing/2014/main" val="2684734437"/>
                    </a:ext>
                  </a:extLst>
                </a:gridCol>
              </a:tblGrid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Characteristic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N = 40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88111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Median</a:t>
                      </a:r>
                      <a:r>
                        <a:rPr lang="en-US" sz="1600" baseline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 age, years (range)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58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(30, 78)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74676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Female,</a:t>
                      </a:r>
                      <a:r>
                        <a:rPr lang="en-US" sz="1600" baseline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 n (%)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+mn-lt"/>
                        <a:cs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30 (75)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0006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ECOG performance status, n (%)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834218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13 (33)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58810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26 (65)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77189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1 (3)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49455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Primary tumor location</a:t>
                      </a: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</a:rPr>
                        <a:t>, n (%)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26275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Left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27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68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67614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Right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 (33)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37086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Liver metastasis, n</a:t>
                      </a:r>
                      <a:r>
                        <a:rPr lang="en-US" sz="1600" b="0" i="0" u="none" strike="noStrike" cap="none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(%)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27 (68)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90806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Median lines of prior therapy for </a:t>
                      </a: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metastatic disease, n (range</a:t>
                      </a: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 (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1, 7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69651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Prior</a:t>
                      </a:r>
                      <a:r>
                        <a:rPr lang="en-US" sz="1600" b="0" i="0" u="none" strike="noStrike" cap="none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regorafenib, n (%)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*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(18)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42691"/>
                  </a:ext>
                </a:extLst>
              </a:tr>
              <a:tr h="2418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80975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Prior</a:t>
                      </a:r>
                      <a:r>
                        <a:rPr lang="en-US" sz="1600" b="0" i="0" u="none" strike="noStrike" cap="none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trifluridine/tipiracil, n (%)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*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(18)</a:t>
                      </a:r>
                    </a:p>
                  </a:txBody>
                  <a:tcPr marL="90000" marR="90000" marT="39600" marB="39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4748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40E9E800-344D-E1BF-D3F4-31A382E099D3}"/>
              </a:ext>
            </a:extLst>
          </p:cNvPr>
          <p:cNvSpPr txBox="1"/>
          <p:nvPr/>
        </p:nvSpPr>
        <p:spPr>
          <a:xfrm>
            <a:off x="528001" y="5966996"/>
            <a:ext cx="1065380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*One patient had both regorafenib as a third-line therapy and trifluridine/tipiracil as a fourth-line therapy.</a:t>
            </a:r>
          </a:p>
          <a:p>
            <a:pPr>
              <a:buClrTx/>
            </a:pPr>
            <a:r>
              <a:rPr lang="en-US" sz="800" kern="1200" dirty="0">
                <a:latin typeface="+mn-lt"/>
              </a:rPr>
              <a:t>ECOG, Eastern Cooperative Oncology Group</a:t>
            </a: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en-US" sz="800" kern="12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FB569-01AB-463F-81EF-8E4E76459597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508097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35DD-C5AC-DF27-C3FD-E7ED9D24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3" y="19127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Treatment-Related Adverse Events (TRAEs)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4A2D02CF-7B82-BBF9-C540-F8548AD80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595628"/>
              </p:ext>
            </p:extLst>
          </p:nvPr>
        </p:nvGraphicFramePr>
        <p:xfrm>
          <a:off x="635000" y="1316765"/>
          <a:ext cx="5353050" cy="3688080"/>
        </p:xfrm>
        <a:graphic>
          <a:graphicData uri="http://schemas.openxmlformats.org/drawingml/2006/table">
            <a:tbl>
              <a:tblPr firstRow="1" bandRow="1"/>
              <a:tblGrid>
                <a:gridCol w="4355011">
                  <a:extLst>
                    <a:ext uri="{9D8B030D-6E8A-4147-A177-3AD203B41FA5}">
                      <a16:colId xmlns:a16="http://schemas.microsoft.com/office/drawing/2014/main" val="1039732616"/>
                    </a:ext>
                  </a:extLst>
                </a:gridCol>
                <a:gridCol w="998039">
                  <a:extLst>
                    <a:ext uri="{9D8B030D-6E8A-4147-A177-3AD203B41FA5}">
                      <a16:colId xmlns:a16="http://schemas.microsoft.com/office/drawing/2014/main" val="2684734437"/>
                    </a:ext>
                  </a:extLst>
                </a:gridCol>
              </a:tblGrid>
              <a:tr h="3416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TRAE</a:t>
                      </a:r>
                    </a:p>
                  </a:txBody>
                  <a:tcPr marL="90000" marR="90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= 40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n (%)</a:t>
                      </a:r>
                    </a:p>
                  </a:txBody>
                  <a:tcPr marL="90000" marR="90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86771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TRAE, any grade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37 (93)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88111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74625" indent="0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Attributed to </a:t>
                      </a:r>
                      <a:r>
                        <a:rPr lang="en-US" sz="1600" dirty="0" err="1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sotorasib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+mn-lt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26 (65)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4676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74625" indent="0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Attributed to panitumumab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37 (9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30006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Grade 3 TRAE*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 (2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69651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Grade 4 TRAE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756884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600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Fatal TRAE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09865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  <a:sym typeface="Arial"/>
                        </a:rPr>
                        <a:t>TRAE </a:t>
                      </a:r>
                      <a:r>
                        <a:rPr lang="en-US" sz="1600" strike="noStrike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  <a:sym typeface="Arial"/>
                        </a:rPr>
                        <a:t>leading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  <a:sym typeface="Arial"/>
                        </a:rPr>
                        <a:t>to dose interruptions/reductions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80135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74625" indent="0">
                        <a:lnSpc>
                          <a:spcPct val="90000"/>
                        </a:lnSpc>
                      </a:pPr>
                      <a:r>
                        <a:rPr lang="en-US" sz="1600" b="0" strike="noStrike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Attributed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to </a:t>
                      </a:r>
                      <a:r>
                        <a:rPr lang="en-US" sz="1600" b="0" dirty="0" err="1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sotorasib</a:t>
                      </a:r>
                      <a:endParaRPr lang="en-US" sz="1600" b="0" dirty="0">
                        <a:solidFill>
                          <a:schemeClr val="accent6"/>
                        </a:solidFill>
                        <a:latin typeface="+mn-lt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 (</a:t>
                      </a: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15)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16211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174625" indent="0">
                        <a:lnSpc>
                          <a:spcPct val="90000"/>
                        </a:lnSpc>
                      </a:pPr>
                      <a:r>
                        <a:rPr lang="en-US" sz="1600" b="0" strike="noStrike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Arial"/>
                        </a:rPr>
                        <a:t>ttributed to panitumumab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 (25)</a:t>
                      </a:r>
                      <a:endParaRPr kumimoji="0" lang="en-US" sz="16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0631"/>
                  </a:ext>
                </a:extLst>
              </a:tr>
              <a:tr h="2074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en-US" sz="1600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/>
                        </a:rPr>
                        <a:t>TRAE leading to discontinuation of either drug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712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42476C-AC93-8856-3D80-681B0D1906E6}"/>
              </a:ext>
            </a:extLst>
          </p:cNvPr>
          <p:cNvSpPr/>
          <p:nvPr/>
        </p:nvSpPr>
        <p:spPr>
          <a:xfrm>
            <a:off x="6203952" y="1316765"/>
            <a:ext cx="5527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1E558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1200" dirty="0">
                <a:solidFill>
                  <a:schemeClr val="accent6"/>
                </a:solidFill>
                <a:latin typeface="+mn-lt"/>
              </a:rPr>
              <a:t>TRAEs occurring in ≥10% of patients (any grade)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4295B-01C6-6C3B-64AE-45E1ADCCE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" t="4363" r="3919" b="5584"/>
          <a:stretch/>
        </p:blipFill>
        <p:spPr>
          <a:xfrm>
            <a:off x="6139542" y="1660919"/>
            <a:ext cx="5651863" cy="3224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752B7A-4F22-366B-BD90-740776C01578}"/>
              </a:ext>
            </a:extLst>
          </p:cNvPr>
          <p:cNvSpPr txBox="1"/>
          <p:nvPr/>
        </p:nvSpPr>
        <p:spPr>
          <a:xfrm>
            <a:off x="528001" y="5843885"/>
            <a:ext cx="1065380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  <a:cs typeface="Arial"/>
              </a:rPr>
              <a:t>Data cutoff: June 24, 2022.</a:t>
            </a:r>
          </a:p>
          <a:p>
            <a:r>
              <a:rPr lang="en-US" sz="800" dirty="0">
                <a:latin typeface="+mn-lt"/>
                <a:cs typeface="Arial"/>
              </a:rPr>
              <a:t>*Grade 3 TRAEs were rash (n=2, 5%), anemia, fatigue, peripheral edema, cellulitis, pustular rash, salmonellosis, skin infection, hypomagnesemia, malignant neoplasm progression, pulmonary embolism, dermatitis acneiform, and pruritus (n=1 patient each, 3%).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1644E2-DB55-40CA-ACA8-99DC8E3D4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8138"/>
              </p:ext>
            </p:extLst>
          </p:nvPr>
        </p:nvGraphicFramePr>
        <p:xfrm>
          <a:off x="635000" y="5275166"/>
          <a:ext cx="10999537" cy="597408"/>
        </p:xfrm>
        <a:graphic>
          <a:graphicData uri="http://schemas.openxmlformats.org/drawingml/2006/table">
            <a:tbl>
              <a:tblPr firstRow="1" bandRow="1"/>
              <a:tblGrid>
                <a:gridCol w="10999537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Sotorasib/panitumumab was well tolerated; no TRAEs resulted in discontinuation of either drug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TRAEs were consistent with known safety profiles of the individual drugs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F0443A-54F0-4597-B190-06260D154933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7358424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4EE6-65EB-6C4D-8A67-BB7D59F5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" y="-45971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Sotorasib 960 mg Pharmacokinetics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A61695-D237-FBC9-CD42-73D33CD3C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74242"/>
              </p:ext>
            </p:extLst>
          </p:nvPr>
        </p:nvGraphicFramePr>
        <p:xfrm>
          <a:off x="635000" y="1316765"/>
          <a:ext cx="5353050" cy="2575617"/>
        </p:xfrm>
        <a:graphic>
          <a:graphicData uri="http://schemas.openxmlformats.org/drawingml/2006/table">
            <a:tbl>
              <a:tblPr firstRow="1" bandRow="1"/>
              <a:tblGrid>
                <a:gridCol w="2171570">
                  <a:extLst>
                    <a:ext uri="{9D8B030D-6E8A-4147-A177-3AD203B41FA5}">
                      <a16:colId xmlns:a16="http://schemas.microsoft.com/office/drawing/2014/main" val="20695734"/>
                    </a:ext>
                  </a:extLst>
                </a:gridCol>
                <a:gridCol w="1590740">
                  <a:extLst>
                    <a:ext uri="{9D8B030D-6E8A-4147-A177-3AD203B41FA5}">
                      <a16:colId xmlns:a16="http://schemas.microsoft.com/office/drawing/2014/main" val="901551760"/>
                    </a:ext>
                  </a:extLst>
                </a:gridCol>
                <a:gridCol w="1590740">
                  <a:extLst>
                    <a:ext uri="{9D8B030D-6E8A-4147-A177-3AD203B41FA5}">
                      <a16:colId xmlns:a16="http://schemas.microsoft.com/office/drawing/2014/main" val="3329508478"/>
                    </a:ext>
                  </a:extLst>
                </a:gridCol>
              </a:tblGrid>
              <a:tr h="4104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</a:p>
                  </a:txBody>
                  <a:tcPr marL="90000" marR="90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ctr"/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Combo therapy</a:t>
                      </a:r>
                    </a:p>
                    <a:p>
                      <a:pPr marL="0" indent="0" algn="ctr"/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 = 35</a:t>
                      </a:r>
                    </a:p>
                  </a:txBody>
                  <a:tcPr marL="90000" marR="90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ctr"/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Monotherapy</a:t>
                      </a:r>
                      <a:r>
                        <a:rPr lang="en-US" sz="1600" b="1" i="0" u="none" strike="noStrike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/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 = 32</a:t>
                      </a:r>
                    </a:p>
                  </a:txBody>
                  <a:tcPr marL="90000" marR="90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984779"/>
                  </a:ext>
                </a:extLst>
              </a:tr>
              <a:tr h="4189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(hours),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(range)</a:t>
                      </a:r>
                      <a:endParaRPr lang="en-US" sz="1600" baseline="-25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(1.0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6.0)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(0.3–6.0)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6754"/>
                  </a:ext>
                </a:extLst>
              </a:tr>
              <a:tr h="4623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g/mL),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mean (CV%)</a:t>
                      </a:r>
                      <a:endParaRPr lang="en-US" sz="1600" baseline="-25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9.64 (55%)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7.50 (98%)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0135"/>
                  </a:ext>
                </a:extLst>
              </a:tr>
              <a:tr h="5944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AUC</a:t>
                      </a:r>
                      <a:r>
                        <a:rPr lang="en-US" sz="1600" b="0" i="0" u="none" strike="noStrike" cap="none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0-24h</a:t>
                      </a: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(h×µg/mL),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mean (CV%)</a:t>
                      </a:r>
                      <a:endParaRPr lang="en-US" sz="1600" baseline="-25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65.8 (56%)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65.3 (82%)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492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BB8FD4-A774-F137-DA3D-3F24E2FF1E3B}"/>
              </a:ext>
            </a:extLst>
          </p:cNvPr>
          <p:cNvSpPr txBox="1"/>
          <p:nvPr/>
        </p:nvSpPr>
        <p:spPr>
          <a:xfrm>
            <a:off x="528001" y="5966996"/>
            <a:ext cx="1065380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</a:rPr>
              <a:t>Values are reported to 3 significant figures except for t</a:t>
            </a:r>
            <a:r>
              <a:rPr lang="en-US" sz="800" baseline="-25000" dirty="0">
                <a:latin typeface="+mn-lt"/>
              </a:rPr>
              <a:t>max</a:t>
            </a:r>
            <a:r>
              <a:rPr lang="en-US" sz="800" dirty="0">
                <a:latin typeface="+mn-lt"/>
              </a:rPr>
              <a:t> and CV%, which are presented as 2 significant figures and the nearest integer, respectively.</a:t>
            </a:r>
          </a:p>
          <a:p>
            <a:r>
              <a:rPr lang="en-US" sz="800" dirty="0">
                <a:latin typeface="+mn-lt"/>
              </a:rPr>
              <a:t>AUC</a:t>
            </a:r>
            <a:r>
              <a:rPr lang="en-US" sz="800" baseline="-25000" dirty="0">
                <a:latin typeface="+mn-lt"/>
              </a:rPr>
              <a:t>0-24h</a:t>
            </a:r>
            <a:r>
              <a:rPr lang="en-US" sz="800" dirty="0">
                <a:latin typeface="+mn-lt"/>
              </a:rPr>
              <a:t>, area under the concentration‑time curve from time 0 to 24 hours postdose; C</a:t>
            </a:r>
            <a:r>
              <a:rPr lang="en-US" sz="800" baseline="-25000" dirty="0">
                <a:latin typeface="+mn-lt"/>
              </a:rPr>
              <a:t>max</a:t>
            </a:r>
            <a:r>
              <a:rPr lang="en-US" sz="800" dirty="0">
                <a:latin typeface="+mn-lt"/>
              </a:rPr>
              <a:t>, maximum observed drug concentration; t</a:t>
            </a:r>
            <a:r>
              <a:rPr lang="en-US" sz="800" baseline="-25000" dirty="0">
                <a:latin typeface="+mn-lt"/>
              </a:rPr>
              <a:t>max</a:t>
            </a:r>
            <a:r>
              <a:rPr lang="en-US" sz="800" dirty="0">
                <a:latin typeface="+mn-lt"/>
              </a:rPr>
              <a:t>, time to reach C</a:t>
            </a:r>
            <a:r>
              <a:rPr lang="en-US" sz="800" baseline="-25000" dirty="0">
                <a:latin typeface="+mn-lt"/>
              </a:rPr>
              <a:t>max</a:t>
            </a:r>
            <a:r>
              <a:rPr lang="en-US" sz="800" dirty="0">
                <a:latin typeface="+mn-lt"/>
              </a:rPr>
              <a:t>; CV, coefficient of variation.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916DE8-C085-087C-7437-4C889E174605}"/>
              </a:ext>
            </a:extLst>
          </p:cNvPr>
          <p:cNvGrpSpPr/>
          <p:nvPr/>
        </p:nvGrpSpPr>
        <p:grpSpPr>
          <a:xfrm>
            <a:off x="6394324" y="1246007"/>
            <a:ext cx="5415275" cy="3770130"/>
            <a:chOff x="5254696" y="933426"/>
            <a:chExt cx="3515068" cy="2447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6732E3-F337-6866-B756-C1B955E71613}"/>
                </a:ext>
              </a:extLst>
            </p:cNvPr>
            <p:cNvGrpSpPr/>
            <p:nvPr/>
          </p:nvGrpSpPr>
          <p:grpSpPr>
            <a:xfrm>
              <a:off x="5254696" y="933426"/>
              <a:ext cx="3515068" cy="2447200"/>
              <a:chOff x="5254696" y="933426"/>
              <a:chExt cx="3515068" cy="24472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7F09D6-80B8-39A5-4872-F7A72CFA3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4696" y="933426"/>
                <a:ext cx="3515068" cy="24472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1675B-148E-A43C-DC63-79632E5C179F}"/>
                  </a:ext>
                </a:extLst>
              </p:cNvPr>
              <p:cNvSpPr txBox="1"/>
              <p:nvPr/>
            </p:nvSpPr>
            <p:spPr>
              <a:xfrm>
                <a:off x="6669051" y="3175613"/>
                <a:ext cx="1059248" cy="1861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Time Post Dose (h)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BB53D7-C398-E0C8-830F-67B77258DEDA}"/>
                </a:ext>
              </a:extLst>
            </p:cNvPr>
            <p:cNvSpPr txBox="1"/>
            <p:nvPr/>
          </p:nvSpPr>
          <p:spPr>
            <a:xfrm rot="16200000">
              <a:off x="4494218" y="1861324"/>
              <a:ext cx="1736405" cy="1861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Sotorasib Concentration (µg/mL)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99820A-4372-9183-305B-533412C33A34}"/>
              </a:ext>
            </a:extLst>
          </p:cNvPr>
          <p:cNvSpPr txBox="1"/>
          <p:nvPr/>
        </p:nvSpPr>
        <p:spPr>
          <a:xfrm>
            <a:off x="6104709" y="4964327"/>
            <a:ext cx="5651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Grey area represents 5th and 95th percentile of concentrations from monotherapy study; blue line represents average concentration profile. </a:t>
            </a:r>
            <a:r>
              <a:rPr lang="en-US" sz="8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Only the top error bars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are shown and represent standard deviation.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8393770-81C1-4D0E-A29A-E7681C250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80505"/>
              </p:ext>
            </p:extLst>
          </p:nvPr>
        </p:nvGraphicFramePr>
        <p:xfrm>
          <a:off x="435429" y="5470473"/>
          <a:ext cx="11604477" cy="353568"/>
        </p:xfrm>
        <a:graphic>
          <a:graphicData uri="http://schemas.openxmlformats.org/drawingml/2006/table">
            <a:tbl>
              <a:tblPr firstRow="1" bandRow="1"/>
              <a:tblGrid>
                <a:gridCol w="11604477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Sotorasib pharmacokinetics were within observed distributions previously reported in the monotherapy study</a:t>
                      </a:r>
                      <a:r>
                        <a:rPr lang="en-US" sz="1600" baseline="30000" dirty="0">
                          <a:solidFill>
                            <a:srgbClr val="1E5680"/>
                          </a:solidFill>
                        </a:rPr>
                        <a:t>8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7CAC703-1214-4D33-8214-137FDB7BA801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285476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309F-8067-DA7D-0EE8-7D81E887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90" y="37614"/>
            <a:ext cx="9068149" cy="1109663"/>
          </a:xfrm>
        </p:spPr>
        <p:txBody>
          <a:bodyPr/>
          <a:lstStyle/>
          <a:p>
            <a:r>
              <a:rPr lang="en-IN" sz="2600" dirty="0">
                <a:solidFill>
                  <a:schemeClr val="accent6"/>
                </a:solidFill>
                <a:latin typeface="+mj-lt"/>
              </a:rPr>
              <a:t>Efficacy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712BED99-4898-E204-D9B2-54FCF9BAA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95421"/>
              </p:ext>
            </p:extLst>
          </p:nvPr>
        </p:nvGraphicFramePr>
        <p:xfrm>
          <a:off x="635000" y="1316765"/>
          <a:ext cx="535305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69">
                  <a:extLst>
                    <a:ext uri="{9D8B030D-6E8A-4147-A177-3AD203B41FA5}">
                      <a16:colId xmlns:a16="http://schemas.microsoft.com/office/drawing/2014/main" val="1039732616"/>
                    </a:ext>
                  </a:extLst>
                </a:gridCol>
                <a:gridCol w="1955981">
                  <a:extLst>
                    <a:ext uri="{9D8B030D-6E8A-4147-A177-3AD203B41FA5}">
                      <a16:colId xmlns:a16="http://schemas.microsoft.com/office/drawing/2014/main" val="328564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 by investigator assessment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 = 40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ORR confirmed </a:t>
                      </a:r>
                      <a:endParaRPr lang="en-US" sz="1600" b="1" strike="sngStrike" baseline="0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>
                        <a:tabLst/>
                      </a:pPr>
                      <a:r>
                        <a:rPr lang="en-US" sz="1600" b="0" strike="noStrike" baseline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(95% CI)</a:t>
                      </a:r>
                      <a:endParaRPr lang="en-US" sz="1600" b="0" strike="noStrike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12 (30)</a:t>
                      </a:r>
                      <a:r>
                        <a:rPr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(16.6, 46.5)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49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Complete response</a:t>
                      </a:r>
                      <a:endParaRPr lang="en-US" sz="1600" b="0" strike="sngStrike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82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lvl="1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Partial response</a:t>
                      </a:r>
                      <a:endParaRPr lang="en-US" sz="1600" b="0" strike="sngStrike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12 (30)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15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lvl="1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Stable</a:t>
                      </a:r>
                      <a:r>
                        <a:rPr lang="en-US" sz="1600" b="0" baseline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disease*</a:t>
                      </a:r>
                      <a:endParaRPr lang="en-US" sz="1600" b="0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25 (63)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38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lang="en-US" sz="1600" b="0" baseline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 disease</a:t>
                      </a:r>
                      <a:endParaRPr lang="en-US" sz="1600" b="0" strike="sngStrike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 (8)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1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DCR</a:t>
                      </a:r>
                      <a:endParaRPr lang="en-US" sz="1600" b="1" strike="sngStrike" baseline="0" dirty="0"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  <a:p>
                      <a:pPr marL="0" indent="0"/>
                      <a:r>
                        <a:rPr lang="en-US" sz="1600" b="0" strike="noStrike" baseline="0" dirty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(95% CI)</a:t>
                      </a:r>
                      <a:endParaRPr lang="en-US" sz="1600" b="0" i="0" u="none" strike="noStrike" cap="none" dirty="0"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37 (93)</a:t>
                      </a:r>
                      <a:r>
                        <a:rPr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(79.6, 98.4)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890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D4CC32-BA34-9946-85CE-596082D569BB}"/>
              </a:ext>
            </a:extLst>
          </p:cNvPr>
          <p:cNvSpPr txBox="1"/>
          <p:nvPr/>
        </p:nvSpPr>
        <p:spPr>
          <a:xfrm>
            <a:off x="6203950" y="1316765"/>
            <a:ext cx="553085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ORR subgroup analysis by primary tumor location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10C1B-E486-42F3-4474-5B7C7DAD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" b="3842"/>
          <a:stretch/>
        </p:blipFill>
        <p:spPr>
          <a:xfrm>
            <a:off x="7122541" y="1627288"/>
            <a:ext cx="3693669" cy="3100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F6108-0C03-9E3C-91FF-EAF47B157F43}"/>
              </a:ext>
            </a:extLst>
          </p:cNvPr>
          <p:cNvSpPr txBox="1"/>
          <p:nvPr/>
        </p:nvSpPr>
        <p:spPr>
          <a:xfrm>
            <a:off x="528001" y="5843885"/>
            <a:ext cx="1065380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dirty="0">
                <a:latin typeface="+mn-lt"/>
              </a:rPr>
              <a:t>Data cutoff: June 24, 2022.</a:t>
            </a:r>
          </a:p>
          <a:p>
            <a:r>
              <a:rPr lang="en-US" sz="800" dirty="0">
                <a:latin typeface="+mn-lt"/>
              </a:rPr>
              <a:t>*Minimum requirement for stable disease was 5 weeks.</a:t>
            </a:r>
            <a:endParaRPr lang="en-US" sz="800" dirty="0"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  <a:p>
            <a:r>
              <a:rPr lang="en-US" sz="800" dirty="0">
                <a:latin typeface="+mn-lt"/>
              </a:rPr>
              <a:t>DCR, disease control rate; mCRC, metastatic colorectal cancer; ORR, objective response rate.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46291C-FE32-4F37-8F92-2E713B555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43329"/>
              </p:ext>
            </p:extLst>
          </p:nvPr>
        </p:nvGraphicFramePr>
        <p:xfrm>
          <a:off x="528001" y="4919838"/>
          <a:ext cx="11604477" cy="841248"/>
        </p:xfrm>
        <a:graphic>
          <a:graphicData uri="http://schemas.openxmlformats.org/drawingml/2006/table">
            <a:tbl>
              <a:tblPr firstRow="1" bandRow="1"/>
              <a:tblGrid>
                <a:gridCol w="11604477">
                  <a:extLst>
                    <a:ext uri="{9D8B030D-6E8A-4147-A177-3AD203B41FA5}">
                      <a16:colId xmlns:a16="http://schemas.microsoft.com/office/drawing/2014/main" val="113846626"/>
                    </a:ext>
                  </a:extLst>
                </a:gridCol>
              </a:tblGrid>
              <a:tr h="2149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Gill Sans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30% confirmed response rate for </a:t>
                      </a:r>
                      <a:r>
                        <a:rPr lang="en-US" sz="1600" dirty="0" err="1">
                          <a:solidFill>
                            <a:srgbClr val="1E5680"/>
                          </a:solidFill>
                        </a:rPr>
                        <a:t>sotorasib</a:t>
                      </a: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 + panitumumab in patients with </a:t>
                      </a:r>
                      <a:r>
                        <a:rPr lang="en-US" sz="1600" dirty="0" err="1">
                          <a:solidFill>
                            <a:srgbClr val="1E5680"/>
                          </a:solidFill>
                        </a:rPr>
                        <a:t>chemorefractory</a:t>
                      </a: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 mCRC, with disease control rate of 93%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1E5680"/>
                          </a:solidFill>
                        </a:rPr>
                        <a:t>No obvious differences in response based on tumor location</a:t>
                      </a:r>
                    </a:p>
                  </a:txBody>
                  <a:tcPr marL="182880" marR="182880" marT="54864" marB="54864">
                    <a:lnL w="76200" cap="flat" cmpd="sng" algn="ctr">
                      <a:solidFill>
                        <a:srgbClr val="6B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6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F88C87-0826-4322-B146-4770C1340B4E}"/>
              </a:ext>
            </a:extLst>
          </p:cNvPr>
          <p:cNvSpPr txBox="1"/>
          <p:nvPr/>
        </p:nvSpPr>
        <p:spPr>
          <a:xfrm>
            <a:off x="228023" y="6396749"/>
            <a:ext cx="6617945" cy="421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Kuboki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et al. Presented at the European Society of Medical Oncology (ESMO)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2022 Annual Meeting, September 9-13, 2022; Paris, France.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869737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016 Amgen Oncology">
  <a:themeElements>
    <a:clrScheme name="Custom 360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0000"/>
      </a:hlink>
      <a:folHlink>
        <a:srgbClr val="000000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2db4f8-0dc0-4834-9a51-1c3a49a46568" xsi:nil="true"/>
    <lcf76f155ced4ddcb4097134ff3c332f xmlns="f71949ac-139d-4ba9-b71b-10956bd563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7A2159-BACF-4DB4-85B1-509186327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CA7D0-9160-4B7D-996D-4370A6B21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42EB6E-9A7B-4925-801C-FDE8597EC411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7c3013fe-70f9-4ff4-8610-8d1cdb634c0d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c358cfc3-f71e-41a5-9d77-25d9b3a30863"/>
    <ds:schemaRef ds:uri="http://schemas.microsoft.com/office/2006/metadata/properties"/>
    <ds:schemaRef ds:uri="1be193a2-6d07-415a-a335-24655a8cdaad"/>
    <ds:schemaRef ds:uri="71d6995e-2094-4cd5-8632-a7cdafa31eea"/>
    <ds:schemaRef ds:uri="dc2db4f8-0dc0-4834-9a51-1c3a49a46568"/>
    <ds:schemaRef ds:uri="f71949ac-139d-4ba9-b71b-10956bd563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</TotalTime>
  <Words>2667</Words>
  <Application>Microsoft Office PowerPoint</Application>
  <PresentationFormat>Widescreen</PresentationFormat>
  <Paragraphs>254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游ゴシック</vt:lpstr>
      <vt:lpstr>Arial</vt:lpstr>
      <vt:lpstr>Calibri</vt:lpstr>
      <vt:lpstr>Courier New</vt:lpstr>
      <vt:lpstr>Noto Sans Symbols</vt:lpstr>
      <vt:lpstr>Segoe UI Symbol</vt:lpstr>
      <vt:lpstr>Wingdings</vt:lpstr>
      <vt:lpstr>2016 Amgen Oncology</vt:lpstr>
      <vt:lpstr>Sotorasib in combination with panitumumab in refractory KRAS G12C-mutated colorectal cancer: safety and efficacy for phase 1b full expansion cohort</vt:lpstr>
      <vt:lpstr>PowerPoint Presentation</vt:lpstr>
      <vt:lpstr>Yasutoshi Kuboki Declaration of interests</vt:lpstr>
      <vt:lpstr>Introduction</vt:lpstr>
      <vt:lpstr>CodeBreak 101 Subprotocol H Study Design</vt:lpstr>
      <vt:lpstr>Baseline Characteristics</vt:lpstr>
      <vt:lpstr>Treatment-Related Adverse Events (TRAEs)</vt:lpstr>
      <vt:lpstr>Sotorasib 960 mg Pharmacokinetics</vt:lpstr>
      <vt:lpstr>Efficacy</vt:lpstr>
      <vt:lpstr>Tumor Response</vt:lpstr>
      <vt:lpstr>Change in Target Lesions Over Time</vt:lpstr>
      <vt:lpstr>Progression-Free Survival (PFS)</vt:lpstr>
      <vt:lpstr>Overall Survival (OS)</vt:lpstr>
      <vt:lpstr>Conclusions</vt:lpstr>
      <vt:lpstr>References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Foessl, Ines</cp:lastModifiedBy>
  <cp:revision>195</cp:revision>
  <cp:lastPrinted>2022-05-26T19:53:54Z</cp:lastPrinted>
  <dcterms:created xsi:type="dcterms:W3CDTF">2020-09-03T18:56:05Z</dcterms:created>
  <dcterms:modified xsi:type="dcterms:W3CDTF">2022-09-16T09:31:50Z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MediaServiceImageTags">
    <vt:lpwstr/>
  </property>
  <property fmtid="{D5CDD505-2E9C-101B-9397-08002B2CF9AE}" pid="4" name="MSIP_Label_b387e451-72c8-4fc0-985a-fb25e0413282_Enabled">
    <vt:lpwstr>true</vt:lpwstr>
  </property>
  <property fmtid="{D5CDD505-2E9C-101B-9397-08002B2CF9AE}" pid="5" name="MSIP_Label_b387e451-72c8-4fc0-985a-fb25e0413282_SetDate">
    <vt:lpwstr>2022-09-13T10:50:58Z</vt:lpwstr>
  </property>
  <property fmtid="{D5CDD505-2E9C-101B-9397-08002B2CF9AE}" pid="6" name="MSIP_Label_b387e451-72c8-4fc0-985a-fb25e0413282_Method">
    <vt:lpwstr>Privileged</vt:lpwstr>
  </property>
  <property fmtid="{D5CDD505-2E9C-101B-9397-08002B2CF9AE}" pid="7" name="MSIP_Label_b387e451-72c8-4fc0-985a-fb25e0413282_Name">
    <vt:lpwstr>Internal Use Only Medical and Scientific Affairs</vt:lpwstr>
  </property>
  <property fmtid="{D5CDD505-2E9C-101B-9397-08002B2CF9AE}" pid="8" name="MSIP_Label_b387e451-72c8-4fc0-985a-fb25e0413282_SiteId">
    <vt:lpwstr>4b4266a6-1368-41af-ad5a-59eb634f7ad8</vt:lpwstr>
  </property>
  <property fmtid="{D5CDD505-2E9C-101B-9397-08002B2CF9AE}" pid="9" name="MSIP_Label_b387e451-72c8-4fc0-985a-fb25e0413282_ActionId">
    <vt:lpwstr>04d27154-71f2-4515-adaa-9870e41b944e</vt:lpwstr>
  </property>
  <property fmtid="{D5CDD505-2E9C-101B-9397-08002B2CF9AE}" pid="10" name="MSIP_Label_b387e451-72c8-4fc0-985a-fb25e0413282_ContentBits">
    <vt:lpwstr>2</vt:lpwstr>
  </property>
</Properties>
</file>