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5" r:id="rId5"/>
    <p:sldMasterId id="2147483800" r:id="rId6"/>
    <p:sldMasterId id="2147483809" r:id="rId7"/>
    <p:sldMasterId id="2147483816" r:id="rId8"/>
    <p:sldMasterId id="2147483817" r:id="rId9"/>
  </p:sldMasterIdLst>
  <p:notesMasterIdLst>
    <p:notesMasterId r:id="rId15"/>
  </p:notesMasterIdLst>
  <p:handoutMasterIdLst>
    <p:handoutMasterId r:id="rId16"/>
  </p:handoutMasterIdLst>
  <p:sldIdLst>
    <p:sldId id="2151" r:id="rId10"/>
    <p:sldId id="531" r:id="rId11"/>
    <p:sldId id="2281" r:id="rId12"/>
    <p:sldId id="2283" r:id="rId13"/>
    <p:sldId id="2285" r:id="rId14"/>
  </p:sldIdLst>
  <p:sldSz cx="9144000" cy="5143500" type="screen16x9"/>
  <p:notesSz cx="9874250" cy="6797675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2" userDrawn="1">
          <p15:clr>
            <a:srgbClr val="A4A3A4"/>
          </p15:clr>
        </p15:guide>
        <p15:guide id="2" pos="2940" userDrawn="1">
          <p15:clr>
            <a:srgbClr val="A4A3A4"/>
          </p15:clr>
        </p15:guide>
        <p15:guide id="3" orient="horz" pos="1076" userDrawn="1">
          <p15:clr>
            <a:srgbClr val="A4A3A4"/>
          </p15:clr>
        </p15:guide>
        <p15:guide id="4" orient="horz" pos="962" userDrawn="1">
          <p15:clr>
            <a:srgbClr val="A4A3A4"/>
          </p15:clr>
        </p15:guide>
        <p15:guide id="5" orient="horz" pos="2278" userDrawn="1">
          <p15:clr>
            <a:srgbClr val="A4A3A4"/>
          </p15:clr>
        </p15:guide>
        <p15:guide id="6" orient="horz" pos="2890" userDrawn="1">
          <p15:clr>
            <a:srgbClr val="A4A3A4"/>
          </p15:clr>
        </p15:guide>
        <p15:guide id="8" pos="5480" userDrawn="1">
          <p15:clr>
            <a:srgbClr val="A4A3A4"/>
          </p15:clr>
        </p15:guide>
        <p15:guide id="10" pos="400" userDrawn="1">
          <p15:clr>
            <a:srgbClr val="A4A3A4"/>
          </p15:clr>
        </p15:guide>
        <p15:guide id="11" orient="horz" pos="2618" userDrawn="1">
          <p15:clr>
            <a:srgbClr val="A4A3A4"/>
          </p15:clr>
        </p15:guide>
        <p15:guide id="12" orient="horz" pos="622" userDrawn="1">
          <p15:clr>
            <a:srgbClr val="A4A3A4"/>
          </p15:clr>
        </p15:guide>
        <p15:guide id="13" pos="3039" userDrawn="1">
          <p15:clr>
            <a:srgbClr val="A4A3A4"/>
          </p15:clr>
        </p15:guide>
        <p15:guide id="14" pos="2880" userDrawn="1">
          <p15:clr>
            <a:srgbClr val="A4A3A4"/>
          </p15:clr>
        </p15:guide>
        <p15:guide id="15" pos="340" userDrawn="1">
          <p15:clr>
            <a:srgbClr val="A4A3A4"/>
          </p15:clr>
        </p15:guide>
        <p15:guide id="16" pos="300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1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750EE37-A75F-E064-DD86-28DBB819A384}" name="Roland Hoffmann" initials="RH" userId="7717631d5f9a1da5" providerId="Windows Live"/>
  <p188:author id="{532D0550-0730-8312-4875-BE0F3EF9168F}" name="Franke, Konstantin" initials="FK" userId="S::kfranke@amgen.com::4e5321a7-3fb1-4692-979d-c2cd6f9bfddb" providerId="AD"/>
  <p188:author id="{2737818F-6E49-7797-8E8A-20BB4E3D00E8}" name="medproduction" initials="T" userId="medproduction" providerId="None"/>
  <p188:author id="{4B0D07DC-7C96-EC94-3A4C-7B58B8ADF840}" name="Schill, Markus" initials="SM" userId="S::mschill@amgen.com::00a39f9f-1985-4b18-932d-5579aa5107a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kovic, Ana" initials="AM" lastIdx="2" clrIdx="0"/>
  <p:cmAuthor id="43" name="Stolpe, Thorsten" initials="ST" lastIdx="11" clrIdx="43"/>
  <p:cmAuthor id="1" name="Markovic, Ana" initials="MA" lastIdx="3" clrIdx="1"/>
  <p:cmAuthor id="44" name="Hehnke, Saskia" initials="HS" lastIdx="25" clrIdx="44"/>
  <p:cmAuthor id="2" name="Nene Anadu, PhD (SciM)" initials="NAP(" lastIdx="99" clrIdx="2"/>
  <p:cmAuthor id="45" name="Jedrzejczyk, Franziska" initials="JF" lastIdx="22" clrIdx="45"/>
  <p:cmAuthor id="3" name="Jackie Stone, PhD (SciM)" initials="JSP(" lastIdx="125" clrIdx="3"/>
  <p:cmAuthor id="46" name="Ljepoja, Bojan" initials="LB" lastIdx="4" clrIdx="46"/>
  <p:cmAuthor id="4" name="Benjamin, Jonathan" initials="BJ" lastIdx="21" clrIdx="4"/>
  <p:cmAuthor id="47" name="Damian" initials="D" lastIdx="9" clrIdx="47"/>
  <p:cmAuthor id="5" name="Nikita Shchepin (SciM)" initials="NS(" lastIdx="7" clrIdx="5"/>
  <p:cmAuthor id="48" name="Franke, Konstantin" initials="FK" lastIdx="6" clrIdx="48">
    <p:extLst>
      <p:ext uri="{19B8F6BF-5375-455C-9EA6-DF929625EA0E}">
        <p15:presenceInfo xmlns:p15="http://schemas.microsoft.com/office/powerpoint/2012/main" userId="S-1-5-21-379614923-3435630508-3781305282-598614" providerId="AD"/>
      </p:ext>
    </p:extLst>
  </p:cmAuthor>
  <p:cmAuthor id="6" name="Vartanian, Adelina" initials="VA" lastIdx="60" clrIdx="6"/>
  <p:cmAuthor id="49" name="Franke, Konstantin" initials="FK [2]" lastIdx="6" clrIdx="49">
    <p:extLst>
      <p:ext uri="{19B8F6BF-5375-455C-9EA6-DF929625EA0E}">
        <p15:presenceInfo xmlns:p15="http://schemas.microsoft.com/office/powerpoint/2012/main" userId="S::kfranke@amgen.com::4e5321a7-3fb1-4692-979d-c2cd6f9bfddb" providerId="AD"/>
      </p:ext>
    </p:extLst>
  </p:cmAuthor>
  <p:cmAuthor id="7" name="Erin Tricker" initials="ET" lastIdx="121" clrIdx="7"/>
  <p:cmAuthor id="50" name="Heider, Philipp" initials="HP" lastIdx="5" clrIdx="50">
    <p:extLst>
      <p:ext uri="{19B8F6BF-5375-455C-9EA6-DF929625EA0E}">
        <p15:presenceInfo xmlns:p15="http://schemas.microsoft.com/office/powerpoint/2012/main" userId="S::pheider@amgen.com::babcfbb1-c0ee-4b1f-85a4-83a3f22d567b" providerId="AD"/>
      </p:ext>
    </p:extLst>
  </p:cmAuthor>
  <p:cmAuthor id="8" name="Dan Cragg" initials="DC" lastIdx="1" clrIdx="8"/>
  <p:cmAuthor id="51" name="Annukka Aho-Ritter" initials="ANA" lastIdx="50" clrIdx="51">
    <p:extLst>
      <p:ext uri="{19B8F6BF-5375-455C-9EA6-DF929625EA0E}">
        <p15:presenceInfo xmlns:p15="http://schemas.microsoft.com/office/powerpoint/2012/main" userId="Annukka Aho-Ritter" providerId="None"/>
      </p:ext>
    </p:extLst>
  </p:cmAuthor>
  <p:cmAuthor id="9" name="Katherine Gora" initials="KG" lastIdx="28" clrIdx="9"/>
  <p:cmAuthor id="52" name="medproduction" initials="B" lastIdx="28" clrIdx="52">
    <p:extLst>
      <p:ext uri="{19B8F6BF-5375-455C-9EA6-DF929625EA0E}">
        <p15:presenceInfo xmlns:p15="http://schemas.microsoft.com/office/powerpoint/2012/main" userId="medproduction" providerId="None"/>
      </p:ext>
    </p:extLst>
  </p:cmAuthor>
  <p:cmAuthor id="10" name="Bryan Sepulveda" initials="BS" lastIdx="41" clrIdx="10"/>
  <p:cmAuthor id="11" name="Annotations " initials="YL" lastIdx="0" clrIdx="11"/>
  <p:cmAuthor id="12" name="Yue Liu" initials="YL" lastIdx="29" clrIdx="12"/>
  <p:cmAuthor id="13" name="James Banigan" initials="JB" lastIdx="5" clrIdx="13"/>
  <p:cmAuthor id="14" name="Author" initials="A" lastIdx="1456" clrIdx="14"/>
  <p:cmAuthor id="15" name="Johanna Villegas" initials="JV" lastIdx="1" clrIdx="15"/>
  <p:cmAuthor id="16" name="Johanna Villegas" initials="JV [3]" lastIdx="1" clrIdx="16"/>
  <p:cmAuthor id="17" name="Johanna Villegas" initials="JV [4]" lastIdx="1" clrIdx="17"/>
  <p:cmAuthor id="18" name="Johanna Villegas" initials="JV [5]" lastIdx="1" clrIdx="18"/>
  <p:cmAuthor id="19" name="Johanna Villegas" initials="JV [6]" lastIdx="1" clrIdx="19"/>
  <p:cmAuthor id="20" name="Johanna Villegas" initials="JV [7]" lastIdx="1" clrIdx="20"/>
  <p:cmAuthor id="21" name="Johanna Villegas" initials="JV [8]" lastIdx="1" clrIdx="21"/>
  <p:cmAuthor id="22" name="Johanna Villegas" initials="JV [9]" lastIdx="1" clrIdx="22"/>
  <p:cmAuthor id="23" name="Johanna Villegas" initials="JV [2]" lastIdx="1" clrIdx="23"/>
  <p:cmAuthor id="24" name="Johanna Villegas" initials="JV [10]" lastIdx="1" clrIdx="24"/>
  <p:cmAuthor id="25" name="Johanna Villegas" initials="JV [11]" lastIdx="1" clrIdx="25"/>
  <p:cmAuthor id="26" name="Johanna Villegas" initials="JV [12]" lastIdx="1" clrIdx="26"/>
  <p:cmAuthor id="27" name="Johanna Villegas" initials="JV [13]" lastIdx="1" clrIdx="27"/>
  <p:cmAuthor id="28" name="Johanna Villegas" initials="JV [14]" lastIdx="1" clrIdx="28"/>
  <p:cmAuthor id="29" name="H.Reinholdt" initials="HR" lastIdx="7" clrIdx="29"/>
  <p:cmAuthor id="30" name="CACTUS" initials="CACTUS" lastIdx="30" clrIdx="30"/>
  <p:cmAuthor id="31" name="Ruchika Agrawal" initials="RA" lastIdx="70" clrIdx="31"/>
  <p:cmAuthor id="32" name="Editor" initials="Cactus-" lastIdx="36" clrIdx="32"/>
  <p:cmAuthor id="33" name="Cactus" initials="Cactus" lastIdx="3" clrIdx="33"/>
  <p:cmAuthor id="34" name="Kern, Stefanie" initials="KS" lastIdx="18" clrIdx="34"/>
  <p:cmAuthor id="35" name="Seitz, Andrea" initials="SA" lastIdx="72" clrIdx="35"/>
  <p:cmAuthor id="36" name="Manuel Krinner" initials="MK" lastIdx="4" clrIdx="36"/>
  <p:cmAuthor id="37" name="vbmed" initials="VB" lastIdx="17" clrIdx="37"/>
  <p:cmAuthor id="38" name="Sauer, Sarah" initials="SS" lastIdx="5" clrIdx="38"/>
  <p:cmAuthor id="39" name="Linnerbauer, Mathias" initials="LM" lastIdx="33" clrIdx="39"/>
  <p:cmAuthor id="40" name="Verpoorten, Sandrine" initials="VS" lastIdx="2" clrIdx="40"/>
  <p:cmAuthor id="41" name="Schill, Markus" initials="SM" lastIdx="3" clrIdx="41"/>
  <p:cmAuthor id="42" name="Heckmann, Hiltrud Maria" initials="HM" lastIdx="24" clrIdx="4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08D"/>
    <a:srgbClr val="0063C3"/>
    <a:srgbClr val="7FB1E1"/>
    <a:srgbClr val="F39100"/>
    <a:srgbClr val="E41E2F"/>
    <a:srgbClr val="F7B451"/>
    <a:srgbClr val="E7EAF5"/>
    <a:srgbClr val="CBD3E9"/>
    <a:srgbClr val="379BFF"/>
    <a:srgbClr val="416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B141BE-D1AA-4A0A-B9CF-D9E89F11E634}" v="2" dt="2023-06-15T09:12:59.5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29" autoAdjust="0"/>
    <p:restoredTop sz="96357" autoAdjust="0"/>
  </p:normalViewPr>
  <p:slideViewPr>
    <p:cSldViewPr snapToGrid="0">
      <p:cViewPr varScale="1">
        <p:scale>
          <a:sx n="97" d="100"/>
          <a:sy n="97" d="100"/>
        </p:scale>
        <p:origin x="508" y="48"/>
      </p:cViewPr>
      <p:guideLst>
        <p:guide orient="horz" pos="3162"/>
        <p:guide pos="2940"/>
        <p:guide orient="horz" pos="1076"/>
        <p:guide orient="horz" pos="962"/>
        <p:guide orient="horz" pos="2278"/>
        <p:guide orient="horz" pos="2890"/>
        <p:guide pos="5480"/>
        <p:guide pos="400"/>
        <p:guide orient="horz" pos="2618"/>
        <p:guide orient="horz" pos="622"/>
        <p:guide pos="3039"/>
        <p:guide pos="2880"/>
        <p:guide pos="340"/>
        <p:guide pos="3001"/>
      </p:guideLst>
    </p:cSldViewPr>
  </p:slideViewPr>
  <p:outlineViewPr>
    <p:cViewPr>
      <p:scale>
        <a:sx n="33" d="100"/>
        <a:sy n="33" d="100"/>
      </p:scale>
      <p:origin x="0" y="10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4158" y="1338"/>
      </p:cViewPr>
      <p:guideLst>
        <p:guide orient="horz" pos="2141"/>
        <p:guide pos="311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4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24" Type="http://schemas.microsoft.com/office/2018/10/relationships/authors" Target="authors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1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41064"/>
          </a:xfrm>
          <a:prstGeom prst="rect">
            <a:avLst/>
          </a:prstGeom>
        </p:spPr>
        <p:txBody>
          <a:bodyPr vert="horz" lIns="92394" tIns="46198" rIns="92394" bIns="4619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3124" y="0"/>
            <a:ext cx="4278842" cy="341064"/>
          </a:xfrm>
          <a:prstGeom prst="rect">
            <a:avLst/>
          </a:prstGeom>
        </p:spPr>
        <p:txBody>
          <a:bodyPr vert="horz" lIns="92394" tIns="46198" rIns="92394" bIns="46198" rtlCol="0"/>
          <a:lstStyle>
            <a:lvl1pPr algn="r">
              <a:defRPr sz="1200"/>
            </a:lvl1pPr>
          </a:lstStyle>
          <a:p>
            <a:fld id="{B081616E-4838-48DA-8C2A-E0CE91811A72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3"/>
            <a:ext cx="4278842" cy="341063"/>
          </a:xfrm>
          <a:prstGeom prst="rect">
            <a:avLst/>
          </a:prstGeom>
        </p:spPr>
        <p:txBody>
          <a:bodyPr vert="horz" lIns="92394" tIns="46198" rIns="92394" bIns="4619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3124" y="6456613"/>
            <a:ext cx="4278842" cy="341063"/>
          </a:xfrm>
          <a:prstGeom prst="rect">
            <a:avLst/>
          </a:prstGeom>
        </p:spPr>
        <p:txBody>
          <a:bodyPr vert="horz" lIns="92394" tIns="46198" rIns="92394" bIns="46198" rtlCol="0" anchor="b"/>
          <a:lstStyle>
            <a:lvl1pPr algn="r">
              <a:defRPr sz="1200"/>
            </a:lvl1pPr>
          </a:lstStyle>
          <a:p>
            <a:fld id="{E9A418F3-3923-471A-9111-48742302B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30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70075" y="1654175"/>
            <a:ext cx="62007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94" tIns="46198" rIns="92394" bIns="46198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4514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70075" y="1654175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8100" y="3271074"/>
            <a:ext cx="7898051" cy="2676892"/>
          </a:xfrm>
          <a:prstGeom prst="rect">
            <a:avLst/>
          </a:prstGeom>
        </p:spPr>
        <p:txBody>
          <a:bodyPr lIns="90672" tIns="45336" rIns="90672" bIns="45336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467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B74507-65D2-479A-A35E-CFF865AD5E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124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7425" y="3271838"/>
            <a:ext cx="7899400" cy="26765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8953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7425" y="3271838"/>
            <a:ext cx="7899400" cy="26765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2574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7425" y="3271838"/>
            <a:ext cx="7899400" cy="26765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2583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-793" y="971551"/>
            <a:ext cx="9144000" cy="1585425"/>
          </a:xfrm>
          <a:solidFill>
            <a:schemeClr val="accent1"/>
          </a:solidFill>
        </p:spPr>
        <p:txBody>
          <a:bodyPr wrap="square" lIns="274320" tIns="91440" rIns="274320" bIns="91440" anchor="ctr" anchorCtr="0"/>
          <a:lstStyle>
            <a:lvl1pPr marL="0" indent="0" algn="l">
              <a:buNone/>
              <a:defRPr sz="3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63539" y="2686050"/>
            <a:ext cx="8416925" cy="1471809"/>
          </a:xfrm>
        </p:spPr>
        <p:txBody>
          <a:bodyPr/>
          <a:lstStyle>
            <a:lvl1pPr marL="0" indent="0">
              <a:buNone/>
              <a:defRPr sz="2100" i="1"/>
            </a:lvl1pPr>
            <a:lvl2pPr marL="342891" indent="0">
              <a:buNone/>
              <a:defRPr/>
            </a:lvl2pPr>
            <a:lvl3pPr marL="685783" indent="0">
              <a:buNone/>
              <a:defRPr/>
            </a:lvl3pPr>
            <a:lvl4pPr marL="1028674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9">
            <a:extLst>
              <a:ext uri="{FF2B5EF4-FFF2-40B4-BE49-F238E27FC236}">
                <a16:creationId xmlns:a16="http://schemas.microsoft.com/office/drawing/2014/main" id="{C6551933-9090-61F8-9597-F523728059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1365" y="80757"/>
            <a:ext cx="2628501" cy="70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24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away (bot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0" y="3908121"/>
            <a:ext cx="9144000" cy="651181"/>
          </a:xfrm>
          <a:solidFill>
            <a:schemeClr val="accent1"/>
          </a:solidFill>
        </p:spPr>
        <p:txBody>
          <a:bodyPr wrap="square" lIns="274320" tIns="91440" rIns="274320" bIns="91440" anchor="ctr" anchorCtr="0"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363539" y="1280160"/>
            <a:ext cx="8416925" cy="2424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1728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0" y="3908121"/>
            <a:ext cx="9144000" cy="651181"/>
          </a:xfrm>
          <a:solidFill>
            <a:schemeClr val="accent1"/>
          </a:solidFill>
        </p:spPr>
        <p:txBody>
          <a:bodyPr wrap="square" lIns="274320" tIns="91440" rIns="274320" bIns="91440" anchor="ctr" anchorCtr="0"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>
          <a:xfrm>
            <a:off x="363539" y="1554481"/>
            <a:ext cx="8416925" cy="2203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63540" y="1146177"/>
            <a:ext cx="8234361" cy="352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31764" indent="0">
              <a:buNone/>
              <a:defRPr sz="2400">
                <a:solidFill>
                  <a:schemeClr val="accent1"/>
                </a:solidFill>
                <a:latin typeface="+mj-lt"/>
              </a:defRPr>
            </a:lvl2pPr>
            <a:lvl3pPr marL="457178" indent="0">
              <a:buNone/>
              <a:defRPr sz="2400">
                <a:solidFill>
                  <a:schemeClr val="accent1"/>
                </a:solidFill>
                <a:latin typeface="+mj-lt"/>
              </a:defRPr>
            </a:lvl3pPr>
            <a:lvl4pPr marL="688940" indent="0">
              <a:buNone/>
              <a:defRPr sz="2400">
                <a:solidFill>
                  <a:schemeClr val="accent1"/>
                </a:solidFill>
                <a:latin typeface="+mj-lt"/>
              </a:defRPr>
            </a:lvl4pPr>
            <a:lvl5pPr marL="914354" indent="0">
              <a:buNone/>
              <a:defRPr sz="24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1476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4613565" y="1007708"/>
            <a:ext cx="2244436" cy="355266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2833070"/>
            <a:ext cx="2265219" cy="172730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007707"/>
            <a:ext cx="4572000" cy="178448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891543" y="2833069"/>
            <a:ext cx="2244436" cy="172623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889722" y="1007707"/>
            <a:ext cx="2244436" cy="178448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2306781" y="2833069"/>
            <a:ext cx="2265219" cy="172623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3092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1007707"/>
            <a:ext cx="9144000" cy="3551594"/>
          </a:xfr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3645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w/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1739035" y="1173690"/>
            <a:ext cx="2763981" cy="256125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655128" y="1173690"/>
            <a:ext cx="2763981" cy="256125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739035" y="3734943"/>
            <a:ext cx="2763693" cy="671804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spcAft>
                <a:spcPts val="0"/>
              </a:spcAft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55416" y="3734943"/>
            <a:ext cx="2763693" cy="671804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spcAft>
                <a:spcPts val="0"/>
              </a:spcAft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0937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0238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ubtitle and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-793" y="1314450"/>
            <a:ext cx="9144000" cy="1242525"/>
          </a:xfrm>
          <a:solidFill>
            <a:schemeClr val="accent1"/>
          </a:solidFill>
        </p:spPr>
        <p:txBody>
          <a:bodyPr wrap="square" lIns="274320" tIns="91440" rIns="274320" bIns="91440" anchor="ctr" anchorCtr="0"/>
          <a:lstStyle>
            <a:lvl1pPr marL="0" indent="0" algn="l">
              <a:buNone/>
              <a:defRPr sz="24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>
          <a:xfrm>
            <a:off x="363539" y="2686050"/>
            <a:ext cx="8416925" cy="1471809"/>
          </a:xfrm>
        </p:spPr>
        <p:txBody>
          <a:bodyPr/>
          <a:lstStyle>
            <a:lvl1pPr marL="0" indent="0">
              <a:buNone/>
              <a:defRPr i="1"/>
            </a:lvl1pPr>
            <a:lvl2pPr marL="342891" indent="0">
              <a:buNone/>
              <a:defRPr/>
            </a:lvl2pPr>
            <a:lvl3pPr marL="685783" indent="0">
              <a:buNone/>
              <a:defRPr/>
            </a:lvl3pPr>
            <a:lvl4pPr marL="1028674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7715250" y="4514850"/>
            <a:ext cx="1200151" cy="51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1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6650" y="4457701"/>
            <a:ext cx="1428751" cy="46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232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9" y="493898"/>
            <a:ext cx="8416925" cy="438710"/>
          </a:xfrm>
        </p:spPr>
        <p:txBody>
          <a:bodyPr/>
          <a:lstStyle>
            <a:lvl1pPr>
              <a:defRPr sz="2251" baseline="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46367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EA924-9B02-41C5-9B62-FFDAFCBB59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E1EC9B-376B-41FD-B6B0-053A19A28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6"/>
            <a:ext cx="6858000" cy="1241425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97727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1681162"/>
            <a:ext cx="8388424" cy="128230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1613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396000" y="1681162"/>
            <a:ext cx="8116888" cy="1282304"/>
          </a:xfrm>
        </p:spPr>
        <p:txBody>
          <a:bodyPr anchor="ctr"/>
          <a:lstStyle>
            <a:lvl1pPr>
              <a:spcBef>
                <a:spcPct val="20000"/>
              </a:spcBef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1614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396000" y="3427812"/>
            <a:ext cx="8116888" cy="790575"/>
          </a:xfrm>
          <a:ln/>
        </p:spPr>
        <p:txBody>
          <a:bodyPr/>
          <a:lstStyle>
            <a:lvl1pPr marL="0" indent="0">
              <a:lnSpc>
                <a:spcPct val="115000"/>
              </a:lnSpc>
              <a:spcBef>
                <a:spcPct val="35000"/>
              </a:spcBef>
              <a:buFontTx/>
              <a:buNone/>
              <a:defRPr sz="1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8"/>
          <p:cNvSpPr>
            <a:spLocks/>
          </p:cNvSpPr>
          <p:nvPr userDrawn="1"/>
        </p:nvSpPr>
        <p:spPr bwMode="auto">
          <a:xfrm>
            <a:off x="8495928" y="1681163"/>
            <a:ext cx="648072" cy="1282303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7958" y="483518"/>
            <a:ext cx="2724929" cy="57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861521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4000500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000500"/>
          </a:xfrm>
          <a:noFill/>
        </p:spPr>
        <p:txBody>
          <a:bodyPr l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4460430"/>
            <a:ext cx="7449344" cy="294856"/>
          </a:xfrm>
        </p:spPr>
        <p:txBody>
          <a:bodyPr t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 b="0" cap="all" spc="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4102228"/>
            <a:ext cx="7449344" cy="346274"/>
          </a:xfrm>
        </p:spPr>
        <p:txBody>
          <a:bodyPr rIns="0" anchor="ctr"/>
          <a:lstStyle>
            <a:lvl1pPr marL="0" indent="0" algn="l">
              <a:buNone/>
              <a:defRPr sz="2400" b="1" cap="all" spc="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1" y="1743075"/>
            <a:ext cx="7441435" cy="514350"/>
          </a:xfrm>
          <a:prstGeom prst="rect">
            <a:avLst/>
          </a:prstGeom>
        </p:spPr>
        <p:txBody>
          <a:bodyPr vert="horz" lIns="0" tIns="0" rIns="0" bIns="0" anchor="ctr">
            <a:noAutofit/>
          </a:bodyPr>
          <a:lstStyle>
            <a:lvl1pPr algn="l">
              <a:defRPr sz="3600" b="1" spc="0" baseline="0">
                <a:solidFill>
                  <a:schemeClr val="bg1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 userDrawn="1"/>
        </p:nvSpPr>
        <p:spPr bwMode="gray">
          <a:xfrm>
            <a:off x="8815621" y="4804911"/>
            <a:ext cx="358695" cy="2738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 anchorCtr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582016">
              <a:defRPr/>
            </a:pPr>
            <a:fld id="{5909AF01-7EFE-4A29-B021-8BA707099C41}" type="slidenum">
              <a:rPr lang="en-US" sz="600">
                <a:solidFill>
                  <a:srgbClr val="716F73"/>
                </a:solidFill>
                <a:latin typeface="Arial"/>
              </a:rPr>
              <a:pPr defTabSz="582016">
                <a:defRPr/>
              </a:pPr>
              <a:t>‹#›</a:t>
            </a:fld>
            <a:endParaRPr lang="en-US" sz="600">
              <a:solidFill>
                <a:srgbClr val="716F73"/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351" y="4514400"/>
            <a:ext cx="1556733" cy="50563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535440D5-1CE1-19B9-9480-CC090E765E95}"/>
              </a:ext>
            </a:extLst>
          </p:cNvPr>
          <p:cNvSpPr txBox="1"/>
          <p:nvPr userDrawn="1"/>
        </p:nvSpPr>
        <p:spPr>
          <a:xfrm>
            <a:off x="4653419" y="4928056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dirty="0"/>
              <a:t>© 2023 Amgen. All rights reserved.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2973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1" y="1546844"/>
            <a:ext cx="6924444" cy="154480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008363" y="1546844"/>
            <a:ext cx="1224136" cy="1544801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1613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107504" y="1546843"/>
            <a:ext cx="6696744" cy="1544801"/>
          </a:xfr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1614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106827" y="3427812"/>
            <a:ext cx="8116888" cy="790575"/>
          </a:xfrm>
          <a:ln/>
        </p:spPr>
        <p:txBody>
          <a:bodyPr/>
          <a:lstStyle>
            <a:lvl1pPr marL="0" indent="0">
              <a:lnSpc>
                <a:spcPct val="115000"/>
              </a:lnSpc>
              <a:spcBef>
                <a:spcPct val="35000"/>
              </a:spcBef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8316416" y="1546845"/>
            <a:ext cx="827584" cy="1544801"/>
          </a:xfrm>
          <a:prstGeom prst="rect">
            <a:avLst/>
          </a:prstGeom>
          <a:solidFill>
            <a:schemeClr val="accent1">
              <a:alpha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867038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999" y="361951"/>
            <a:ext cx="8424151" cy="470299"/>
          </a:xfrm>
        </p:spPr>
        <p:txBody>
          <a:bodyPr lIns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999" y="1058863"/>
            <a:ext cx="8424151" cy="3398837"/>
          </a:xfrm>
        </p:spPr>
        <p:txBody>
          <a:bodyPr/>
          <a:lstStyle>
            <a:lvl1pPr>
              <a:defRPr sz="1600"/>
            </a:lvl1pPr>
            <a:lvl2pPr marL="628635" indent="-285744">
              <a:buFont typeface="Arial" panose="020B0604020202020204" pitchFamily="34" charset="0"/>
              <a:buChar char="•"/>
              <a:defRPr sz="1600"/>
            </a:lvl2pPr>
            <a:lvl3pPr marL="971526" indent="-285744">
              <a:buFont typeface="Arial" panose="020B0604020202020204" pitchFamily="34" charset="0"/>
              <a:buChar char="-"/>
              <a:defRPr sz="1600"/>
            </a:lvl3pPr>
            <a:lvl4pPr>
              <a:defRPr sz="1600"/>
            </a:lvl4pPr>
            <a:lvl5pPr marL="1543012" indent="-171446"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3983515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6989139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24724464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gradFill>
          <a:gsLst>
            <a:gs pos="0">
              <a:schemeClr val="accent2"/>
            </a:gs>
            <a:gs pos="10000">
              <a:schemeClr val="accent2">
                <a:lumMod val="60000"/>
                <a:lumOff val="40000"/>
              </a:schemeClr>
            </a:gs>
            <a:gs pos="49000">
              <a:schemeClr val="bg2"/>
            </a:gs>
            <a:gs pos="100000">
              <a:schemeClr val="tx1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0" y="2409223"/>
            <a:ext cx="9144000" cy="338554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9000">
                <a:schemeClr val="accent2">
                  <a:lumMod val="60000"/>
                  <a:lumOff val="40000"/>
                </a:schemeClr>
              </a:gs>
              <a:gs pos="88000">
                <a:schemeClr val="bg2"/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 fontAlgn="base">
              <a:spcBef>
                <a:spcPct val="40000"/>
              </a:spcBef>
              <a:spcAft>
                <a:spcPct val="0"/>
              </a:spcAft>
              <a:defRPr/>
            </a:pPr>
            <a:endParaRPr lang="de-CH" sz="1600" b="1">
              <a:solidFill>
                <a:srgbClr val="161F46"/>
              </a:solidFill>
              <a:ea typeface="MS PGothic" pitchFamily="34" charset="-128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597819"/>
            <a:ext cx="7772400" cy="1102519"/>
          </a:xfrm>
        </p:spPr>
        <p:txBody>
          <a:bodyPr anchor="ctr"/>
          <a:lstStyle>
            <a:lvl1pPr>
              <a:spcBef>
                <a:spcPct val="20000"/>
              </a:spcBef>
              <a:defRPr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2914650"/>
            <a:ext cx="6400800" cy="1314450"/>
          </a:xfrm>
        </p:spPr>
        <p:txBody>
          <a:bodyPr/>
          <a:lstStyle>
            <a:lvl1pPr marL="0" indent="0" algn="r">
              <a:spcBef>
                <a:spcPct val="20000"/>
              </a:spcBef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94828101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7396140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 bwMode="invGray">
      <p:bgPr>
        <a:gradFill>
          <a:gsLst>
            <a:gs pos="0">
              <a:schemeClr val="accent2"/>
            </a:gs>
            <a:gs pos="10000">
              <a:schemeClr val="accent2">
                <a:lumMod val="60000"/>
                <a:lumOff val="40000"/>
              </a:schemeClr>
            </a:gs>
            <a:gs pos="49000">
              <a:schemeClr val="bg2"/>
            </a:gs>
            <a:gs pos="100000">
              <a:schemeClr val="tx1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white">
          <a:xfrm>
            <a:off x="0" y="2409223"/>
            <a:ext cx="9144000" cy="338554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9000">
                <a:schemeClr val="accent2">
                  <a:lumMod val="60000"/>
                  <a:lumOff val="40000"/>
                </a:schemeClr>
              </a:gs>
              <a:gs pos="88000">
                <a:schemeClr val="bg2"/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 fontAlgn="base">
              <a:spcBef>
                <a:spcPct val="40000"/>
              </a:spcBef>
              <a:spcAft>
                <a:spcPct val="0"/>
              </a:spcAft>
              <a:defRPr/>
            </a:pPr>
            <a:endParaRPr lang="de-CH" sz="1600" b="1">
              <a:solidFill>
                <a:srgbClr val="161F46"/>
              </a:solidFill>
              <a:ea typeface="MS PGothic" pitchFamily="34" charset="-128"/>
            </a:endParaRPr>
          </a:p>
        </p:txBody>
      </p:sp>
      <p:sp>
        <p:nvSpPr>
          <p:cNvPr id="19" name="Text Placeholder 18"/>
          <p:cNvSpPr>
            <a:spLocks noGrp="1" noChangeAspect="1"/>
          </p:cNvSpPr>
          <p:nvPr>
            <p:ph type="body" sz="quarter" idx="10"/>
          </p:nvPr>
        </p:nvSpPr>
        <p:spPr>
          <a:xfrm>
            <a:off x="369888" y="338138"/>
            <a:ext cx="3081799" cy="648000"/>
          </a:xfrm>
          <a:prstGeom prst="round2DiagRect">
            <a:avLst/>
          </a:prstGeom>
          <a:solidFill>
            <a:schemeClr val="bg1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8"/>
          <p:cNvSpPr>
            <a:spLocks noGrp="1" noChangeAspect="1"/>
          </p:cNvSpPr>
          <p:nvPr>
            <p:ph type="body" sz="quarter" idx="11"/>
          </p:nvPr>
        </p:nvSpPr>
        <p:spPr>
          <a:xfrm>
            <a:off x="980282" y="1182514"/>
            <a:ext cx="3081799" cy="648000"/>
          </a:xfrm>
          <a:prstGeom prst="round2DiagRect">
            <a:avLst/>
          </a:prstGeom>
          <a:solidFill>
            <a:schemeClr val="bg1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8"/>
          <p:cNvSpPr>
            <a:spLocks noGrp="1" noChangeAspect="1"/>
          </p:cNvSpPr>
          <p:nvPr>
            <p:ph type="body" sz="quarter" idx="12"/>
          </p:nvPr>
        </p:nvSpPr>
        <p:spPr>
          <a:xfrm>
            <a:off x="2118247" y="2019393"/>
            <a:ext cx="3081799" cy="648000"/>
          </a:xfrm>
          <a:prstGeom prst="round2DiagRect">
            <a:avLst/>
          </a:prstGeom>
          <a:solidFill>
            <a:schemeClr val="bg1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8"/>
          <p:cNvSpPr>
            <a:spLocks noGrp="1" noChangeAspect="1"/>
          </p:cNvSpPr>
          <p:nvPr>
            <p:ph type="body" sz="quarter" idx="13"/>
          </p:nvPr>
        </p:nvSpPr>
        <p:spPr>
          <a:xfrm>
            <a:off x="5517258" y="3699941"/>
            <a:ext cx="3081799" cy="648000"/>
          </a:xfrm>
          <a:prstGeom prst="round2DiagRect">
            <a:avLst/>
          </a:prstGeom>
          <a:solidFill>
            <a:schemeClr val="bg1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8"/>
          <p:cNvSpPr>
            <a:spLocks noGrp="1" noChangeAspect="1"/>
          </p:cNvSpPr>
          <p:nvPr>
            <p:ph type="body" sz="quarter" idx="14"/>
          </p:nvPr>
        </p:nvSpPr>
        <p:spPr>
          <a:xfrm>
            <a:off x="3680347" y="2848068"/>
            <a:ext cx="3081799" cy="648000"/>
          </a:xfrm>
          <a:prstGeom prst="round2DiagRect">
            <a:avLst/>
          </a:prstGeom>
          <a:solidFill>
            <a:schemeClr val="bg1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8406367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797" y="0"/>
            <a:ext cx="8231187" cy="75842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01923994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70032384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+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77685"/>
            <a:ext cx="4038600" cy="2778956"/>
          </a:xfrm>
          <a:ln>
            <a:noFill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77685"/>
            <a:ext cx="4038600" cy="27789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467544" y="951571"/>
            <a:ext cx="8208912" cy="810090"/>
          </a:xfrm>
          <a:ln>
            <a:noFill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26005595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8507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5613" y="17362"/>
            <a:ext cx="8231187" cy="7584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92882187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8313" y="1221581"/>
            <a:ext cx="8280400" cy="3509963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364921911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0"/>
            <a:ext cx="8231187" cy="7584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827219561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0"/>
            <a:ext cx="8231187" cy="7584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23336695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0"/>
            <a:ext cx="8231187" cy="7584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48630698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56085"/>
            <a:ext cx="8229600" cy="1804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75372"/>
            <a:ext cx="8229600" cy="1804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5613" y="17362"/>
            <a:ext cx="8231187" cy="7584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164052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7472">
              <a:defRPr/>
            </a:lvl1pPr>
            <a:lvl2pPr>
              <a:defRPr i="0"/>
            </a:lvl2pPr>
            <a:lvl3pPr>
              <a:defRPr i="1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0" y="4743450"/>
            <a:ext cx="4572000" cy="400050"/>
          </a:xfrm>
        </p:spPr>
        <p:txBody>
          <a:bodyPr anchor="b"/>
          <a:lstStyle>
            <a:lvl1pPr algn="r"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5141672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3571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buClr>
                <a:srgbClr val="5F5F5F"/>
              </a:buClr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 algn="ctr" fontAlgn="base">
              <a:spcAft>
                <a:spcPct val="0"/>
              </a:spcAft>
              <a:defRPr/>
            </a:pPr>
            <a:fld id="{C733627D-E9DA-4885-AF97-33CB7238A4B1}" type="slidenum">
              <a:rPr lang="en-GB" sz="1600" b="1">
                <a:ea typeface="MS PGothic" pitchFamily="34" charset="-128"/>
              </a:rPr>
              <a:pPr algn="ctr" fontAlgn="base">
                <a:spcAft>
                  <a:spcPct val="0"/>
                </a:spcAft>
                <a:defRPr/>
              </a:pPr>
              <a:t>‹#›</a:t>
            </a:fld>
            <a:endParaRPr lang="en-GB" sz="1600" b="1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81213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816118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7472">
              <a:defRPr/>
            </a:lvl1pPr>
            <a:lvl2pPr>
              <a:defRPr i="0"/>
            </a:lvl2pPr>
            <a:lvl3pPr>
              <a:defRPr i="1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0" y="4743450"/>
            <a:ext cx="4572000" cy="400050"/>
          </a:xfrm>
        </p:spPr>
        <p:txBody>
          <a:bodyPr anchor="b"/>
          <a:lstStyle>
            <a:lvl1pPr algn="r"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874965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white">
          <a:xfrm>
            <a:off x="272779" y="914400"/>
            <a:ext cx="8858251" cy="171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9264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400179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6641250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2285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3688" y="3944541"/>
            <a:ext cx="36322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 userDrawn="1"/>
        </p:nvSpPr>
        <p:spPr>
          <a:xfrm>
            <a:off x="1036638" y="665560"/>
            <a:ext cx="7859712" cy="1102519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>
              <a:spcAft>
                <a:spcPct val="0"/>
              </a:spcAft>
              <a:defRPr/>
            </a:pPr>
            <a:endParaRPr lang="en-US" sz="3600" b="1" i="1">
              <a:solidFill>
                <a:srgbClr val="007CC3"/>
              </a:solidFill>
              <a:cs typeface="Arial"/>
            </a:endParaRPr>
          </a:p>
        </p:txBody>
      </p:sp>
      <p:sp>
        <p:nvSpPr>
          <p:cNvPr id="5" name="TextBox 3"/>
          <p:cNvSpPr txBox="1"/>
          <p:nvPr userDrawn="1"/>
        </p:nvSpPr>
        <p:spPr>
          <a:xfrm>
            <a:off x="4967288" y="1660922"/>
            <a:ext cx="4176712" cy="30777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GB" sz="1400" b="1" i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79512" y="195486"/>
            <a:ext cx="8785101" cy="1512169"/>
          </a:xfrm>
        </p:spPr>
        <p:txBody>
          <a:bodyPr anchor="b"/>
          <a:lstStyle>
            <a:lvl1pPr marL="0" indent="0" algn="r"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171950"/>
            <a:ext cx="1080407" cy="108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8357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538" y="424860"/>
            <a:ext cx="8416783" cy="507831"/>
          </a:xfrm>
        </p:spPr>
        <p:txBody>
          <a:bodyPr wrap="square" anchor="b">
            <a:spAutoFit/>
          </a:bodyPr>
          <a:lstStyle>
            <a:lvl1pPr>
              <a:defRPr cap="none" spc="0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9059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63539" y="1554482"/>
            <a:ext cx="8416925" cy="292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539" y="424778"/>
            <a:ext cx="8416925" cy="507831"/>
          </a:xfrm>
        </p:spPr>
        <p:txBody>
          <a:bodyPr>
            <a:spAutoFit/>
          </a:bodyPr>
          <a:lstStyle>
            <a:lvl1pPr>
              <a:defRPr spc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3539" y="1146177"/>
            <a:ext cx="8416924" cy="352425"/>
          </a:xfrm>
        </p:spPr>
        <p:txBody>
          <a:bodyPr/>
          <a:lstStyle>
            <a:lvl1pPr marL="0" indent="0">
              <a:buNone/>
              <a:defRPr sz="2251">
                <a:solidFill>
                  <a:schemeClr val="accent1"/>
                </a:solidFill>
                <a:latin typeface="+mj-lt"/>
              </a:defRPr>
            </a:lvl1pPr>
            <a:lvl2pPr marL="231764" indent="0">
              <a:buNone/>
              <a:defRPr sz="2200">
                <a:solidFill>
                  <a:schemeClr val="accent1"/>
                </a:solidFill>
                <a:latin typeface="+mj-lt"/>
              </a:defRPr>
            </a:lvl2pPr>
            <a:lvl3pPr marL="457178" indent="0">
              <a:buNone/>
              <a:defRPr sz="2200">
                <a:solidFill>
                  <a:schemeClr val="accent1"/>
                </a:solidFill>
                <a:latin typeface="+mj-lt"/>
              </a:defRPr>
            </a:lvl3pPr>
            <a:lvl4pPr marL="688940" indent="0">
              <a:buNone/>
              <a:defRPr sz="2200">
                <a:solidFill>
                  <a:schemeClr val="accent1"/>
                </a:solidFill>
                <a:latin typeface="+mj-lt"/>
              </a:defRPr>
            </a:lvl4pPr>
            <a:lvl5pPr marL="914354" indent="0">
              <a:buNone/>
              <a:defRPr sz="22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4029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ane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121045" y="1007706"/>
            <a:ext cx="2909455" cy="355159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066254" y="1007706"/>
            <a:ext cx="3075709" cy="355159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2" y="1007706"/>
            <a:ext cx="3075709" cy="355159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539" y="440247"/>
            <a:ext cx="8416925" cy="492443"/>
          </a:xfrm>
          <a:prstGeom prst="rect">
            <a:avLst/>
          </a:prstGeom>
        </p:spPr>
        <p:txBody>
          <a:bodyPr vert="horz" wrap="square" lIns="91440" tIns="45720" rIns="91440" bIns="45720" anchor="b" anchorCtr="0">
            <a:spAutoFit/>
          </a:bodyPr>
          <a:lstStyle>
            <a:lvl1pPr algn="l">
              <a:lnSpc>
                <a:spcPct val="100000"/>
              </a:lnSpc>
              <a:defRPr lang="en-US" sz="2600" b="1" kern="1200" spc="0" baseline="0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422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akeaway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2" y="1007707"/>
            <a:ext cx="6026727" cy="355159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069993" y="1008065"/>
            <a:ext cx="3074009" cy="3551237"/>
          </a:xfrm>
          <a:solidFill>
            <a:schemeClr val="accent1"/>
          </a:solidFill>
        </p:spPr>
        <p:txBody>
          <a:bodyPr lIns="182880" rIns="274320" anchor="ctr"/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539" y="440247"/>
            <a:ext cx="8416925" cy="492443"/>
          </a:xfrm>
          <a:prstGeom prst="rect">
            <a:avLst/>
          </a:prstGeom>
        </p:spPr>
        <p:txBody>
          <a:bodyPr vert="horz" wrap="square" lIns="91440" tIns="45720" rIns="91440" bIns="45720" anchor="b" anchorCtr="0">
            <a:spAutoFit/>
          </a:bodyPr>
          <a:lstStyle>
            <a:lvl1pPr algn="l">
              <a:defRPr sz="2600" b="1" spc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2118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keaway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53327" y="1005841"/>
            <a:ext cx="3099816" cy="3553460"/>
          </a:xfrm>
          <a:solidFill>
            <a:schemeClr val="accent1"/>
          </a:solidFill>
        </p:spPr>
        <p:txBody>
          <a:bodyPr lIns="182880" tIns="91440" rIns="274320" bIns="91440" anchor="ctr" anchorCtr="0"/>
          <a:lstStyle>
            <a:lvl1pPr marL="0" indent="0" algn="l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363539" y="1280160"/>
            <a:ext cx="5689600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3616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63538" y="1280162"/>
            <a:ext cx="8416783" cy="3114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363539" y="424778"/>
            <a:ext cx="8416925" cy="50783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363537" y="983176"/>
            <a:ext cx="8082291" cy="4552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1" rIns="68580" bIns="34291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6857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8477839" y="983176"/>
            <a:ext cx="352563" cy="45524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1" rIns="68580" bIns="34291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6857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8866098" y="983176"/>
            <a:ext cx="199231" cy="45524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1" rIns="68580" bIns="34291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6857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11E6733-1232-50A2-0BAD-8121ED82E8F0}"/>
              </a:ext>
            </a:extLst>
          </p:cNvPr>
          <p:cNvSpPr txBox="1"/>
          <p:nvPr userDrawn="1"/>
        </p:nvSpPr>
        <p:spPr>
          <a:xfrm>
            <a:off x="4653419" y="4928056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dirty="0"/>
              <a:t>© 2023 Amgen. All rights reserved.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0989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</p:sldLayoutIdLst>
  <p:hf sldNum="0" hdr="0" ftr="0" dt="0"/>
  <p:txStyles>
    <p:titleStyle>
      <a:lvl1pPr algn="l" defTabSz="285693" rtl="0" eaLnBrk="1" latinLnBrk="0" hangingPunct="1">
        <a:lnSpc>
          <a:spcPct val="100000"/>
        </a:lnSpc>
        <a:spcBef>
          <a:spcPct val="0"/>
        </a:spcBef>
        <a:buNone/>
        <a:defRPr sz="2700" b="1" kern="1200" cap="none" spc="0" baseline="0">
          <a:solidFill>
            <a:schemeClr val="accent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31764" indent="-231764" algn="l" defTabSz="285693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sz="2200" b="0" kern="1200" spc="0" baseline="0">
          <a:solidFill>
            <a:schemeClr val="tx1"/>
          </a:solidFill>
          <a:latin typeface="+mj-lt"/>
          <a:ea typeface="+mn-ea"/>
          <a:cs typeface="+mn-cs"/>
        </a:defRPr>
      </a:lvl1pPr>
      <a:lvl2pPr marL="457178" indent="-225413" algn="l" defTabSz="285693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90000"/>
        <a:buFont typeface="Arial" panose="020B0604020202020204" pitchFamily="34" charset="0"/>
        <a:buChar char="–"/>
        <a:defRPr sz="2000" b="0" kern="1200" spc="0" baseline="0">
          <a:solidFill>
            <a:schemeClr val="tx1"/>
          </a:solidFill>
          <a:latin typeface="+mj-lt"/>
          <a:ea typeface="+mn-ea"/>
          <a:cs typeface="+mn-cs"/>
        </a:defRPr>
      </a:lvl2pPr>
      <a:lvl3pPr marL="688940" indent="-231764" algn="l" defTabSz="285693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sz="1800" b="0" kern="1200" spc="0" baseline="0">
          <a:solidFill>
            <a:schemeClr val="tx1"/>
          </a:solidFill>
          <a:latin typeface="+mj-lt"/>
          <a:ea typeface="+mn-ea"/>
          <a:cs typeface="+mn-cs"/>
        </a:defRPr>
      </a:lvl3pPr>
      <a:lvl4pPr marL="914354" indent="-225413" algn="l" defTabSz="285693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90000"/>
        <a:buFont typeface="Arial" panose="020B0604020202020204" pitchFamily="34" charset="0"/>
        <a:buChar char="–"/>
        <a:defRPr sz="1600" b="0" kern="1200" baseline="0">
          <a:solidFill>
            <a:schemeClr val="tx1"/>
          </a:solidFill>
          <a:latin typeface="+mj-lt"/>
          <a:ea typeface="+mn-ea"/>
          <a:cs typeface="+mn-cs"/>
        </a:defRPr>
      </a:lvl4pPr>
      <a:lvl5pPr marL="1084209" indent="-169854" algn="l" defTabSz="285693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400" b="0" kern="1200" baseline="0">
          <a:solidFill>
            <a:schemeClr val="tx1"/>
          </a:solidFill>
          <a:latin typeface="+mj-lt"/>
          <a:ea typeface="+mn-ea"/>
          <a:cs typeface="+mn-cs"/>
        </a:defRPr>
      </a:lvl5pPr>
      <a:lvl6pPr marL="714233" indent="0" algn="l" defTabSz="285693" rtl="0" eaLnBrk="1" latinLnBrk="0" hangingPunct="1">
        <a:lnSpc>
          <a:spcPct val="90000"/>
        </a:lnSpc>
        <a:spcBef>
          <a:spcPts val="156"/>
        </a:spcBef>
        <a:buFont typeface="Arial" panose="020B0604020202020204" pitchFamily="34" charset="0"/>
        <a:buNone/>
        <a:defRPr sz="563" kern="1200">
          <a:solidFill>
            <a:schemeClr val="tx1"/>
          </a:solidFill>
          <a:latin typeface="+mn-lt"/>
          <a:ea typeface="+mn-ea"/>
          <a:cs typeface="+mn-cs"/>
        </a:defRPr>
      </a:lvl6pPr>
      <a:lvl7pPr marL="928502" indent="-71424" algn="l" defTabSz="285693" rtl="0" eaLnBrk="1" latinLnBrk="0" hangingPunct="1">
        <a:lnSpc>
          <a:spcPct val="90000"/>
        </a:lnSpc>
        <a:spcBef>
          <a:spcPts val="156"/>
        </a:spcBef>
        <a:buFont typeface="Arial" panose="020B0604020202020204" pitchFamily="34" charset="0"/>
        <a:buChar char="•"/>
        <a:defRPr sz="563" kern="1200">
          <a:solidFill>
            <a:schemeClr val="tx1"/>
          </a:solidFill>
          <a:latin typeface="+mn-lt"/>
          <a:ea typeface="+mn-ea"/>
          <a:cs typeface="+mn-cs"/>
        </a:defRPr>
      </a:lvl7pPr>
      <a:lvl8pPr marL="1071349" indent="-71424" algn="l" defTabSz="285693" rtl="0" eaLnBrk="1" latinLnBrk="0" hangingPunct="1">
        <a:lnSpc>
          <a:spcPct val="90000"/>
        </a:lnSpc>
        <a:spcBef>
          <a:spcPts val="156"/>
        </a:spcBef>
        <a:buFont typeface="Arial" panose="020B0604020202020204" pitchFamily="34" charset="0"/>
        <a:buChar char="•"/>
        <a:defRPr sz="563" kern="1200">
          <a:solidFill>
            <a:schemeClr val="tx1"/>
          </a:solidFill>
          <a:latin typeface="+mn-lt"/>
          <a:ea typeface="+mn-ea"/>
          <a:cs typeface="+mn-cs"/>
        </a:defRPr>
      </a:lvl8pPr>
      <a:lvl9pPr marL="1214196" indent="-71424" algn="l" defTabSz="285693" rtl="0" eaLnBrk="1" latinLnBrk="0" hangingPunct="1">
        <a:lnSpc>
          <a:spcPct val="90000"/>
        </a:lnSpc>
        <a:spcBef>
          <a:spcPts val="156"/>
        </a:spcBef>
        <a:buFont typeface="Arial" panose="020B0604020202020204" pitchFamily="34" charset="0"/>
        <a:buChar char="•"/>
        <a:defRPr sz="5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1pPr>
      <a:lvl2pPr marL="142847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2pPr>
      <a:lvl3pPr marL="285693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3pPr>
      <a:lvl4pPr marL="428540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4pPr>
      <a:lvl5pPr marL="571387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5pPr>
      <a:lvl6pPr marL="714233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6pPr>
      <a:lvl7pPr marL="857080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7pPr>
      <a:lvl8pPr marL="999926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8pPr>
      <a:lvl9pPr marL="1142773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16F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  <a:endParaRPr lang="de-DE" altLang="de-DE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text styles</a:t>
            </a:r>
          </a:p>
          <a:p>
            <a:pPr lvl="1"/>
            <a:r>
              <a:rPr lang="en-US" altLang="de-DE"/>
              <a:t>Second level</a:t>
            </a:r>
          </a:p>
          <a:p>
            <a:pPr lvl="2"/>
            <a:r>
              <a:rPr lang="en-US" altLang="de-DE"/>
              <a:t>Third level</a:t>
            </a:r>
          </a:p>
          <a:p>
            <a:pPr lvl="3"/>
            <a:r>
              <a:rPr lang="en-US" altLang="de-DE"/>
              <a:t>Fourth level</a:t>
            </a:r>
          </a:p>
          <a:p>
            <a:pPr lvl="4"/>
            <a:r>
              <a:rPr lang="en-US" altLang="de-DE"/>
              <a:t>Fifth level</a:t>
            </a:r>
            <a:endParaRPr lang="de-DE" altLang="de-DE"/>
          </a:p>
        </p:txBody>
      </p:sp>
      <p:pic>
        <p:nvPicPr>
          <p:cNvPr id="3076" name="Picture 6" descr="Amgen_2_White_PC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9" y="4622007"/>
            <a:ext cx="1717675" cy="31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 flipV="1">
            <a:off x="395290" y="842964"/>
            <a:ext cx="8497887" cy="54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79389" y="897732"/>
            <a:ext cx="215900" cy="4050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79389" y="86916"/>
            <a:ext cx="215900" cy="757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74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99" name="Rectangle 23"/>
          <p:cNvSpPr>
            <a:spLocks noGrp="1" noChangeArrowheads="1"/>
          </p:cNvSpPr>
          <p:nvPr>
            <p:ph type="title"/>
          </p:nvPr>
        </p:nvSpPr>
        <p:spPr bwMode="gray">
          <a:xfrm>
            <a:off x="395999" y="372055"/>
            <a:ext cx="8433180" cy="4601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0600" name="Rectangle 24"/>
          <p:cNvSpPr>
            <a:spLocks noGrp="1" noChangeArrowheads="1"/>
          </p:cNvSpPr>
          <p:nvPr>
            <p:ph type="body" idx="1"/>
          </p:nvPr>
        </p:nvSpPr>
        <p:spPr bwMode="gray">
          <a:xfrm>
            <a:off x="396000" y="1058862"/>
            <a:ext cx="8433179" cy="34571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383117" y="841066"/>
            <a:ext cx="7933299" cy="6069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8359097" y="841066"/>
            <a:ext cx="470083" cy="60698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876775" y="841066"/>
            <a:ext cx="265640" cy="60698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D88434A-9EB2-A342-1902-166472EE449F}"/>
              </a:ext>
            </a:extLst>
          </p:cNvPr>
          <p:cNvSpPr txBox="1"/>
          <p:nvPr userDrawn="1"/>
        </p:nvSpPr>
        <p:spPr>
          <a:xfrm>
            <a:off x="4653419" y="4928056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dirty="0"/>
              <a:t>© 2023 Amgen. All rights reserved.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19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5" r:id="rId5"/>
  </p:sldLayoutIdLst>
  <p:transition>
    <p:wipe dir="r"/>
  </p:transition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34289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68578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02867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3715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237745" indent="-237745" algn="l" rtl="0" eaLnBrk="1" fontAlgn="base" hangingPunct="1">
        <a:lnSpc>
          <a:spcPct val="95000"/>
        </a:lnSpc>
        <a:spcBef>
          <a:spcPct val="5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84639" indent="-237745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133">
          <a:solidFill>
            <a:schemeClr val="tx1"/>
          </a:solidFill>
          <a:latin typeface="+mn-lt"/>
        </a:defRPr>
      </a:lvl2pPr>
      <a:lvl3pPr marL="779531" indent="-237745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-"/>
        <a:defRPr sz="2133">
          <a:solidFill>
            <a:schemeClr val="accent1"/>
          </a:solidFill>
          <a:latin typeface="+mn-lt"/>
        </a:defRPr>
      </a:lvl3pPr>
      <a:lvl4pPr marL="1314418" indent="-285744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133">
          <a:solidFill>
            <a:schemeClr val="tx1"/>
          </a:solidFill>
          <a:latin typeface="+mn-lt"/>
        </a:defRPr>
      </a:lvl4pPr>
      <a:lvl5pPr marL="1543012" indent="-171446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Courier New" panose="02070309020205020404" pitchFamily="49" charset="0"/>
        <a:buChar char="o"/>
        <a:defRPr sz="2133">
          <a:solidFill>
            <a:schemeClr val="tx1"/>
          </a:solidFill>
          <a:latin typeface="+mn-lt"/>
        </a:defRPr>
      </a:lvl5pPr>
      <a:lvl6pPr marL="1885904" indent="-171446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200">
          <a:solidFill>
            <a:schemeClr val="tx1"/>
          </a:solidFill>
          <a:latin typeface="+mn-lt"/>
        </a:defRPr>
      </a:lvl6pPr>
      <a:lvl7pPr marL="2228795" indent="-171446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200">
          <a:solidFill>
            <a:schemeClr val="tx1"/>
          </a:solidFill>
          <a:latin typeface="+mn-lt"/>
        </a:defRPr>
      </a:lvl7pPr>
      <a:lvl8pPr marL="2571686" indent="-171446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200">
          <a:solidFill>
            <a:schemeClr val="tx1"/>
          </a:solidFill>
          <a:latin typeface="+mn-lt"/>
        </a:defRPr>
      </a:lvl8pPr>
      <a:lvl9pPr marL="2914578" indent="-171446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67" userDrawn="1">
          <p15:clr>
            <a:srgbClr val="F26B43"/>
          </p15:clr>
        </p15:guide>
        <p15:guide id="2" pos="241" userDrawn="1">
          <p15:clr>
            <a:srgbClr val="F26B43"/>
          </p15:clr>
        </p15:guide>
        <p15:guide id="3" orient="horz" pos="214" userDrawn="1">
          <p15:clr>
            <a:srgbClr val="F26B43"/>
          </p15:clr>
        </p15:guide>
        <p15:guide id="4" orient="horz" pos="3178" userDrawn="1">
          <p15:clr>
            <a:srgbClr val="F26B43"/>
          </p15:clr>
        </p15:guide>
        <p15:guide id="5" pos="5556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16F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  <a:endParaRPr lang="de-DE" altLang="de-DE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text styles</a:t>
            </a:r>
          </a:p>
          <a:p>
            <a:pPr lvl="1"/>
            <a:r>
              <a:rPr lang="en-US" altLang="de-DE"/>
              <a:t>Second level</a:t>
            </a:r>
          </a:p>
          <a:p>
            <a:pPr lvl="2"/>
            <a:r>
              <a:rPr lang="en-US" altLang="de-DE"/>
              <a:t>Third level</a:t>
            </a:r>
          </a:p>
          <a:p>
            <a:pPr lvl="3"/>
            <a:r>
              <a:rPr lang="en-US" altLang="de-DE"/>
              <a:t>Fourth level</a:t>
            </a:r>
          </a:p>
          <a:p>
            <a:pPr lvl="4"/>
            <a:r>
              <a:rPr lang="en-US" altLang="de-DE"/>
              <a:t>Fifth level</a:t>
            </a:r>
            <a:endParaRPr lang="de-DE" altLang="de-DE"/>
          </a:p>
        </p:txBody>
      </p:sp>
      <p:sp>
        <p:nvSpPr>
          <p:cNvPr id="8" name="Rectangle 7"/>
          <p:cNvSpPr/>
          <p:nvPr userDrawn="1"/>
        </p:nvSpPr>
        <p:spPr>
          <a:xfrm flipV="1">
            <a:off x="341389" y="842616"/>
            <a:ext cx="8551787" cy="55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35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79388" y="897733"/>
            <a:ext cx="162000" cy="4050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35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79388" y="86916"/>
            <a:ext cx="162000" cy="757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350">
              <a:solidFill>
                <a:srgbClr val="FFFFFF"/>
              </a:solidFill>
            </a:endParaRPr>
          </a:p>
        </p:txBody>
      </p:sp>
      <p:pic>
        <p:nvPicPr>
          <p:cNvPr id="11" name="Picture 6" descr="Amgen_2_White_PC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920" y="4622007"/>
            <a:ext cx="1288256" cy="31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93206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inv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 userDrawn="1"/>
        </p:nvSpPr>
        <p:spPr bwMode="white">
          <a:xfrm>
            <a:off x="-36512" y="2405982"/>
            <a:ext cx="9180512" cy="338554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9000">
                <a:schemeClr val="accent2">
                  <a:lumMod val="60000"/>
                  <a:lumOff val="40000"/>
                </a:schemeClr>
              </a:gs>
              <a:gs pos="88000">
                <a:schemeClr val="bg2"/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 algn="ctr" fontAlgn="base">
              <a:spcBef>
                <a:spcPct val="40000"/>
              </a:spcBef>
              <a:spcAft>
                <a:spcPct val="0"/>
              </a:spcAft>
              <a:defRPr/>
            </a:pPr>
            <a:endParaRPr lang="de-CH" sz="1600" b="1">
              <a:solidFill>
                <a:srgbClr val="161F46"/>
              </a:solidFill>
              <a:ea typeface="MS PGothic" pitchFamily="34" charset="-128"/>
            </a:endParaRP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33468"/>
            <a:ext cx="8231187" cy="758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150144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text styles</a:t>
            </a:r>
          </a:p>
          <a:p>
            <a:pPr lvl="1"/>
            <a:r>
              <a:rPr lang="en-US" altLang="de-DE"/>
              <a:t>Second level</a:t>
            </a:r>
          </a:p>
          <a:p>
            <a:pPr lvl="2"/>
            <a:r>
              <a:rPr lang="en-US" altLang="de-DE"/>
              <a:t>Third level</a:t>
            </a:r>
          </a:p>
          <a:p>
            <a:pPr lvl="3"/>
            <a:r>
              <a:rPr lang="en-US" altLang="de-DE"/>
              <a:t>Fourth level</a:t>
            </a:r>
          </a:p>
          <a:p>
            <a:pPr lvl="4"/>
            <a:r>
              <a:rPr lang="en-US" altLang="de-DE"/>
              <a:t>Fifth level</a:t>
            </a:r>
            <a:endParaRPr lang="de-CH" altLang="de-DE"/>
          </a:p>
        </p:txBody>
      </p:sp>
      <p:sp>
        <p:nvSpPr>
          <p:cNvPr id="7" name="Round Diagonal Corner Rectangle 6"/>
          <p:cNvSpPr/>
          <p:nvPr/>
        </p:nvSpPr>
        <p:spPr bwMode="auto">
          <a:xfrm>
            <a:off x="108504" y="817008"/>
            <a:ext cx="9000000" cy="4077000"/>
          </a:xfrm>
          <a:prstGeom prst="round2DiagRect">
            <a:avLst>
              <a:gd name="adj1" fmla="val 12323"/>
              <a:gd name="adj2" fmla="val 0"/>
            </a:avLst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 fontAlgn="base">
              <a:spcBef>
                <a:spcPct val="40000"/>
              </a:spcBef>
              <a:spcAft>
                <a:spcPct val="0"/>
              </a:spcAft>
              <a:defRPr/>
            </a:pPr>
            <a:endParaRPr lang="de-DE" b="1">
              <a:solidFill>
                <a:srgbClr val="161F46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4811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  <p:sldLayoutId id="2147483834" r:id="rId17"/>
    <p:sldLayoutId id="2147483835" r:id="rId18"/>
    <p:sldLayoutId id="2147483836" r:id="rId19"/>
    <p:sldLayoutId id="2147483837" r:id="rId20"/>
  </p:sldLayoutIdLst>
  <p:transition spd="slow"/>
  <p:hf sldNum="0"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.xml"/><Relationship Id="rId5" Type="http://schemas.openxmlformats.org/officeDocument/2006/relationships/hyperlink" Target="https://library.ehaweb.org/eha/2023/eha2023-congress/386606/shigeru.chiba.efficacy.and.safety.of.romiplostim.combined.with.cyclosporine.a.html" TargetMode="External"/><Relationship Id="rId4" Type="http://schemas.openxmlformats.org/officeDocument/2006/relationships/hyperlink" Target="https://clinicaltrials.gov/ct2/show/NCT0409593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4.xml"/><Relationship Id="rId5" Type="http://schemas.openxmlformats.org/officeDocument/2006/relationships/hyperlink" Target="https://library.ehaweb.org/eha/2023/eha2023-congress/386606/shigeru.chiba.efficacy.and.safety.of.romiplostim.combined.with.cyclosporine.a.html" TargetMode="External"/><Relationship Id="rId4" Type="http://schemas.openxmlformats.org/officeDocument/2006/relationships/hyperlink" Target="https://clinicaltrials.gov/ct2/show/NCT0409593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5.xml"/><Relationship Id="rId5" Type="http://schemas.openxmlformats.org/officeDocument/2006/relationships/hyperlink" Target="https://library.ehaweb.org/eha/2023/eha2023-congress/386606/shigeru.chiba.efficacy.and.safety.of.romiplostim.combined.with.cyclosporine.a.html" TargetMode="External"/><Relationship Id="rId4" Type="http://schemas.openxmlformats.org/officeDocument/2006/relationships/hyperlink" Target="https://clinicaltrials.gov/ct2/show/NCT0409593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A913C1-5C1C-4651-BDEA-1E89816148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620" y="1546843"/>
            <a:ext cx="6415628" cy="1386857"/>
          </a:xfrm>
        </p:spPr>
        <p:txBody>
          <a:bodyPr/>
          <a:lstStyle/>
          <a:p>
            <a:r>
              <a:rPr lang="en-US" sz="4800" dirty="0">
                <a:solidFill>
                  <a:srgbClr val="0070C0"/>
                </a:solidFill>
              </a:rPr>
              <a:t>EHA 2023</a:t>
            </a:r>
            <a:br>
              <a:rPr lang="en-US" sz="4400" dirty="0">
                <a:solidFill>
                  <a:srgbClr val="0070C0"/>
                </a:solidFill>
              </a:rPr>
            </a:br>
            <a:br>
              <a:rPr lang="en-US" sz="1100" dirty="0">
                <a:solidFill>
                  <a:srgbClr val="0070C0"/>
                </a:solidFill>
              </a:rPr>
            </a:br>
            <a:r>
              <a:rPr lang="en-US" sz="3200" dirty="0">
                <a:solidFill>
                  <a:srgbClr val="0070C0"/>
                </a:solidFill>
              </a:rPr>
              <a:t>Romiplostim </a:t>
            </a:r>
            <a:endParaRPr lang="en-US" sz="3200" b="0" i="1" dirty="0">
              <a:solidFill>
                <a:srgbClr val="0070C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73413D-1175-40DB-938E-2D252D728298}"/>
              </a:ext>
            </a:extLst>
          </p:cNvPr>
          <p:cNvSpPr/>
          <p:nvPr/>
        </p:nvSpPr>
        <p:spPr>
          <a:xfrm>
            <a:off x="8141803" y="4718186"/>
            <a:ext cx="100219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800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SC-DE-CP-00353</a:t>
            </a:r>
            <a:endParaRPr lang="de-DE" sz="800" dirty="0"/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32E20227-4177-DEAF-2D74-E510608EBF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0181" y="57396"/>
            <a:ext cx="2628501" cy="7006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3E637B-9F7D-8370-5A3A-D388B05138CC}"/>
              </a:ext>
            </a:extLst>
          </p:cNvPr>
          <p:cNvSpPr txBox="1"/>
          <p:nvPr/>
        </p:nvSpPr>
        <p:spPr>
          <a:xfrm>
            <a:off x="6878256" y="4610464"/>
            <a:ext cx="226574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AT" sz="800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SC-AT-CP-00495</a:t>
            </a:r>
            <a:r>
              <a:rPr lang="de-DE" sz="800" dirty="0">
                <a:solidFill>
                  <a:srgbClr val="303030"/>
                </a:solidFill>
                <a:latin typeface="Arial" panose="020B0604020202020204" pitchFamily="34" charset="0"/>
              </a:rPr>
              <a:t> 05.23</a:t>
            </a:r>
            <a:endParaRPr lang="de-DE" sz="800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132A0B4B-F34F-A352-C6F6-89A13C3B31D0}"/>
              </a:ext>
            </a:extLst>
          </p:cNvPr>
          <p:cNvSpPr txBox="1">
            <a:spLocks/>
          </p:cNvSpPr>
          <p:nvPr/>
        </p:nvSpPr>
        <p:spPr bwMode="gray">
          <a:xfrm>
            <a:off x="388620" y="3722449"/>
            <a:ext cx="8433180" cy="4601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34289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68578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02867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200" kern="0" dirty="0">
                <a:solidFill>
                  <a:srgbClr val="000000"/>
                </a:solidFill>
              </a:rPr>
              <a:t>Romiplostim bei transfusionspflichtiger aplastischer Anämie</a:t>
            </a:r>
            <a:br>
              <a:rPr lang="en-GB" sz="2000" kern="0" dirty="0">
                <a:solidFill>
                  <a:srgbClr val="000000"/>
                </a:solidFill>
              </a:rPr>
            </a:br>
            <a:r>
              <a:rPr lang="de-DE" sz="1600" kern="0" dirty="0">
                <a:solidFill>
                  <a:srgbClr val="000000"/>
                </a:solidFill>
              </a:rPr>
              <a:t>als Erstlinientherapie in Kombination mit Ciclosporin </a:t>
            </a:r>
          </a:p>
          <a:p>
            <a:r>
              <a:rPr lang="en-GB" sz="1600" kern="0" dirty="0">
                <a:solidFill>
                  <a:srgbClr val="000000"/>
                </a:solidFill>
              </a:rPr>
              <a:t>(Phase-II/III-</a:t>
            </a:r>
            <a:r>
              <a:rPr lang="en-GB" sz="1600" kern="0" dirty="0" err="1">
                <a:solidFill>
                  <a:srgbClr val="000000"/>
                </a:solidFill>
              </a:rPr>
              <a:t>Studie</a:t>
            </a:r>
            <a:r>
              <a:rPr lang="en-GB" sz="1600" kern="0" dirty="0">
                <a:solidFill>
                  <a:srgbClr val="000000"/>
                </a:solidFill>
              </a:rPr>
              <a:t>)</a:t>
            </a:r>
            <a:endParaRPr lang="de-DE" sz="1600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2378208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179512" y="1761661"/>
            <a:ext cx="8785101" cy="1512169"/>
          </a:xfrm>
        </p:spPr>
        <p:txBody>
          <a:bodyPr/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Diese Präsentation ist urheberechtlich geschützt durch </a:t>
            </a:r>
            <a:r>
              <a:rPr lang="de-DE" sz="2000" dirty="0" err="1">
                <a:solidFill>
                  <a:schemeClr val="tx1"/>
                </a:solidFill>
              </a:rPr>
              <a:t>Amgen</a:t>
            </a:r>
            <a:r>
              <a:rPr lang="de-DE" sz="2000" dirty="0">
                <a:solidFill>
                  <a:schemeClr val="tx1"/>
                </a:solidFill>
              </a:rPr>
              <a:t> GmbH. </a:t>
            </a:r>
            <a:r>
              <a:rPr lang="de-DE" sz="2000" dirty="0" err="1">
                <a:solidFill>
                  <a:schemeClr val="tx1"/>
                </a:solidFill>
              </a:rPr>
              <a:t>Amgen</a:t>
            </a:r>
            <a:r>
              <a:rPr lang="de-DE" sz="2000" dirty="0">
                <a:solidFill>
                  <a:schemeClr val="tx1"/>
                </a:solidFill>
              </a:rPr>
              <a:t> GmbH stellt dieses Präsentationsmaterial für Angehörige des medizinischen Fachkreises mit Zugang zur </a:t>
            </a:r>
            <a:r>
              <a:rPr lang="de-DE" sz="2000" dirty="0" err="1">
                <a:solidFill>
                  <a:schemeClr val="tx1"/>
                </a:solidFill>
              </a:rPr>
              <a:t>Oncology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Horizons</a:t>
            </a:r>
            <a:r>
              <a:rPr lang="de-DE" sz="2000" dirty="0">
                <a:solidFill>
                  <a:schemeClr val="tx1"/>
                </a:solidFill>
              </a:rPr>
              <a:t> Webseite zur Verfügung. Es dient ausschließlich zur eigenen Verwendung und darf nicht an Dritte weitergeleitet werden. Es dürfen keine inhaltlichen Änderungen vorgenommen werden.</a:t>
            </a:r>
          </a:p>
        </p:txBody>
      </p:sp>
      <p:sp>
        <p:nvSpPr>
          <p:cNvPr id="2" name="Rectangle 1"/>
          <p:cNvSpPr/>
          <p:nvPr/>
        </p:nvSpPr>
        <p:spPr>
          <a:xfrm rot="5400000">
            <a:off x="8217132" y="4170587"/>
            <a:ext cx="127951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800" b="0" i="0" u="none" strike="noStrike" kern="1200" cap="none" spc="0" normalizeH="0" baseline="0" noProof="0">
                <a:ln>
                  <a:noFill/>
                </a:ln>
                <a:solidFill>
                  <a:srgbClr val="161F4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SC-AT-NP-00098 06.21</a:t>
            </a:r>
            <a:endParaRPr kumimoji="0" lang="de-AT" sz="600" b="0" i="0" u="none" strike="noStrike" kern="1200" cap="none" spc="0" normalizeH="0" baseline="0" noProof="0" dirty="0">
              <a:ln>
                <a:noFill/>
              </a:ln>
              <a:solidFill>
                <a:srgbClr val="161F4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71914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C06124-7B2F-46D3-B0C7-DC6E13A14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200" dirty="0" err="1">
                <a:solidFill>
                  <a:srgbClr val="000000"/>
                </a:solidFill>
              </a:rPr>
              <a:t>Romiplostim</a:t>
            </a:r>
            <a:r>
              <a:rPr lang="de-DE" sz="2200" dirty="0">
                <a:solidFill>
                  <a:srgbClr val="000000"/>
                </a:solidFill>
              </a:rPr>
              <a:t> bei transfusionspflichtiger aplastischer Anämie</a:t>
            </a:r>
            <a:br>
              <a:rPr lang="en-GB" sz="2000" dirty="0">
                <a:solidFill>
                  <a:srgbClr val="000000"/>
                </a:solidFill>
              </a:rPr>
            </a:br>
            <a:r>
              <a:rPr lang="de-DE" sz="1600" dirty="0">
                <a:solidFill>
                  <a:srgbClr val="000000"/>
                </a:solidFill>
              </a:rPr>
              <a:t>als Erstlinientherapie in Kombination mit </a:t>
            </a:r>
            <a:r>
              <a:rPr lang="de-DE" sz="1600" dirty="0" err="1">
                <a:solidFill>
                  <a:srgbClr val="000000"/>
                </a:solidFill>
              </a:rPr>
              <a:t>Ciclosporin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en-GB" sz="1600" dirty="0">
                <a:solidFill>
                  <a:srgbClr val="000000"/>
                </a:solidFill>
              </a:rPr>
              <a:t>(Phase-II/III-</a:t>
            </a:r>
            <a:r>
              <a:rPr lang="en-GB" sz="1600" dirty="0" err="1">
                <a:solidFill>
                  <a:srgbClr val="000000"/>
                </a:solidFill>
              </a:rPr>
              <a:t>Studie</a:t>
            </a:r>
            <a:r>
              <a:rPr lang="en-GB" sz="1600" dirty="0">
                <a:solidFill>
                  <a:srgbClr val="000000"/>
                </a:solidFill>
              </a:rPr>
              <a:t>)</a:t>
            </a:r>
            <a:endParaRPr lang="de-DE" sz="1600" dirty="0"/>
          </a:p>
        </p:txBody>
      </p:sp>
      <p:sp>
        <p:nvSpPr>
          <p:cNvPr id="7" name="Rechteck 115">
            <a:extLst>
              <a:ext uri="{FF2B5EF4-FFF2-40B4-BE49-F238E27FC236}">
                <a16:creationId xmlns:a16="http://schemas.microsoft.com/office/drawing/2014/main" id="{3BE7EA6D-49EA-4E54-AAAC-CA671B5241F7}"/>
              </a:ext>
            </a:extLst>
          </p:cNvPr>
          <p:cNvSpPr/>
          <p:nvPr/>
        </p:nvSpPr>
        <p:spPr>
          <a:xfrm>
            <a:off x="-1" y="4407151"/>
            <a:ext cx="8620490" cy="73866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600" dirty="0">
                <a:latin typeface="Arial"/>
              </a:rPr>
              <a:t>* </a:t>
            </a:r>
            <a:r>
              <a:rPr lang="en-NZ" sz="600" dirty="0" err="1">
                <a:latin typeface="Arial"/>
              </a:rPr>
              <a:t>Basierend</a:t>
            </a:r>
            <a:r>
              <a:rPr lang="en-NZ" sz="600" dirty="0">
                <a:latin typeface="Arial"/>
              </a:rPr>
              <a:t> auf </a:t>
            </a:r>
            <a:r>
              <a:rPr lang="en-NZ" sz="600" dirty="0" err="1">
                <a:latin typeface="Arial"/>
              </a:rPr>
              <a:t>folgenden</a:t>
            </a:r>
            <a:r>
              <a:rPr lang="en-NZ" sz="600" dirty="0">
                <a:latin typeface="Arial"/>
              </a:rPr>
              <a:t> </a:t>
            </a:r>
            <a:r>
              <a:rPr lang="en-NZ" sz="600" dirty="0" err="1">
                <a:latin typeface="Arial"/>
              </a:rPr>
              <a:t>Definitionen</a:t>
            </a:r>
            <a:r>
              <a:rPr lang="en-NZ" sz="600" dirty="0">
                <a:latin typeface="Arial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600" dirty="0">
                <a:latin typeface="Arial"/>
              </a:rPr>
              <a:t>CR: </a:t>
            </a:r>
            <a:r>
              <a:rPr lang="en-NZ" sz="600" dirty="0" err="1">
                <a:latin typeface="Arial"/>
              </a:rPr>
              <a:t>Hämoglobinkonzentration</a:t>
            </a:r>
            <a:r>
              <a:rPr lang="en-NZ" sz="600" dirty="0">
                <a:latin typeface="Arial"/>
              </a:rPr>
              <a:t> ≥ 10 g/dl, </a:t>
            </a:r>
            <a:r>
              <a:rPr lang="en-NZ" sz="600" dirty="0" err="1">
                <a:latin typeface="Arial"/>
              </a:rPr>
              <a:t>Neutrophilenzahl</a:t>
            </a:r>
            <a:r>
              <a:rPr lang="en-NZ" sz="600" dirty="0">
                <a:latin typeface="Arial"/>
              </a:rPr>
              <a:t> ≥ 1.000/µl und </a:t>
            </a:r>
            <a:r>
              <a:rPr lang="en-NZ" sz="600" dirty="0" err="1">
                <a:latin typeface="Arial"/>
              </a:rPr>
              <a:t>Thrombozytenzahl</a:t>
            </a:r>
            <a:r>
              <a:rPr lang="en-NZ" sz="600" dirty="0">
                <a:latin typeface="Arial"/>
              </a:rPr>
              <a:t> ≥ 100.000/µl;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600" dirty="0">
                <a:latin typeface="Arial"/>
              </a:rPr>
              <a:t>PR </a:t>
            </a:r>
            <a:r>
              <a:rPr lang="en-NZ" sz="600" dirty="0" err="1">
                <a:latin typeface="Arial"/>
              </a:rPr>
              <a:t>bei</a:t>
            </a:r>
            <a:r>
              <a:rPr lang="en-NZ" sz="600" dirty="0">
                <a:latin typeface="Arial"/>
              </a:rPr>
              <a:t> </a:t>
            </a:r>
            <a:r>
              <a:rPr lang="en-NZ" sz="600" dirty="0" err="1">
                <a:latin typeface="Arial"/>
              </a:rPr>
              <a:t>Patienten</a:t>
            </a:r>
            <a:r>
              <a:rPr lang="en-NZ" sz="600" dirty="0">
                <a:latin typeface="Arial"/>
              </a:rPr>
              <a:t> </a:t>
            </a:r>
            <a:r>
              <a:rPr lang="en-NZ" sz="600" dirty="0" err="1">
                <a:latin typeface="Arial"/>
              </a:rPr>
              <a:t>mit</a:t>
            </a:r>
            <a:r>
              <a:rPr lang="en-NZ" sz="600" dirty="0">
                <a:latin typeface="Arial"/>
              </a:rPr>
              <a:t> SAA/VSAA: </a:t>
            </a:r>
            <a:r>
              <a:rPr lang="en-NZ" sz="600" dirty="0" err="1">
                <a:latin typeface="Arial"/>
              </a:rPr>
              <a:t>Transfusionsunabhängigkeit</a:t>
            </a:r>
            <a:r>
              <a:rPr lang="en-NZ" sz="600" dirty="0">
                <a:latin typeface="Arial"/>
              </a:rPr>
              <a:t> und </a:t>
            </a:r>
            <a:r>
              <a:rPr lang="en-NZ" sz="600" dirty="0" err="1">
                <a:latin typeface="Arial"/>
              </a:rPr>
              <a:t>zwei</a:t>
            </a:r>
            <a:r>
              <a:rPr lang="en-NZ" sz="600" dirty="0">
                <a:latin typeface="Arial"/>
              </a:rPr>
              <a:t> </a:t>
            </a:r>
            <a:r>
              <a:rPr lang="en-NZ" sz="600" dirty="0" err="1">
                <a:latin typeface="Arial"/>
              </a:rPr>
              <a:t>oder</a:t>
            </a:r>
            <a:r>
              <a:rPr lang="en-NZ" sz="600" dirty="0">
                <a:latin typeface="Arial"/>
              </a:rPr>
              <a:t> </a:t>
            </a:r>
            <a:r>
              <a:rPr lang="en-NZ" sz="600" dirty="0" err="1">
                <a:latin typeface="Arial"/>
              </a:rPr>
              <a:t>mehr</a:t>
            </a:r>
            <a:r>
              <a:rPr lang="en-NZ" sz="600" dirty="0">
                <a:latin typeface="Arial"/>
              </a:rPr>
              <a:t> der </a:t>
            </a:r>
            <a:r>
              <a:rPr lang="en-NZ" sz="600" dirty="0" err="1">
                <a:latin typeface="Arial"/>
              </a:rPr>
              <a:t>folgenden</a:t>
            </a:r>
            <a:r>
              <a:rPr lang="en-NZ" sz="600" dirty="0">
                <a:latin typeface="Arial"/>
              </a:rPr>
              <a:t> </a:t>
            </a:r>
            <a:r>
              <a:rPr lang="en-NZ" sz="600" dirty="0" err="1">
                <a:latin typeface="Arial"/>
              </a:rPr>
              <a:t>Kriterien</a:t>
            </a:r>
            <a:r>
              <a:rPr lang="en-NZ" sz="600" dirty="0">
                <a:latin typeface="Arial"/>
              </a:rPr>
              <a:t> </a:t>
            </a:r>
            <a:r>
              <a:rPr lang="en-NZ" sz="600" dirty="0" err="1">
                <a:latin typeface="Arial"/>
              </a:rPr>
              <a:t>erfüllt</a:t>
            </a:r>
            <a:r>
              <a:rPr lang="en-NZ" sz="600" dirty="0">
                <a:latin typeface="Arial"/>
              </a:rPr>
              <a:t>: </a:t>
            </a:r>
            <a:r>
              <a:rPr lang="en-NZ" sz="600" dirty="0" err="1">
                <a:latin typeface="Arial"/>
              </a:rPr>
              <a:t>Neutrophilenzahl</a:t>
            </a:r>
            <a:r>
              <a:rPr lang="en-NZ" sz="600" dirty="0">
                <a:latin typeface="Arial"/>
              </a:rPr>
              <a:t> ≥ 500/µl, </a:t>
            </a:r>
            <a:r>
              <a:rPr lang="en-NZ" sz="600" dirty="0" err="1">
                <a:latin typeface="Arial"/>
              </a:rPr>
              <a:t>Thrombozytenzahl</a:t>
            </a:r>
            <a:r>
              <a:rPr lang="en-NZ" sz="600" dirty="0">
                <a:latin typeface="Arial"/>
              </a:rPr>
              <a:t> ≥ 20.000/µl, </a:t>
            </a:r>
            <a:r>
              <a:rPr lang="en-NZ" sz="600" dirty="0" err="1">
                <a:latin typeface="Arial"/>
              </a:rPr>
              <a:t>Retikulozytenzahl</a:t>
            </a:r>
            <a:r>
              <a:rPr lang="en-NZ" sz="600" dirty="0">
                <a:latin typeface="Arial"/>
              </a:rPr>
              <a:t> ≥ 20.000/µl;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600" dirty="0">
                <a:latin typeface="Arial"/>
              </a:rPr>
              <a:t>PR </a:t>
            </a:r>
            <a:r>
              <a:rPr lang="en-NZ" sz="600" dirty="0" err="1">
                <a:latin typeface="Arial"/>
              </a:rPr>
              <a:t>bei</a:t>
            </a:r>
            <a:r>
              <a:rPr lang="en-NZ" sz="600" dirty="0">
                <a:latin typeface="Arial"/>
              </a:rPr>
              <a:t> </a:t>
            </a:r>
            <a:r>
              <a:rPr lang="en-NZ" sz="600" dirty="0" err="1">
                <a:latin typeface="Arial"/>
              </a:rPr>
              <a:t>Patienten</a:t>
            </a:r>
            <a:r>
              <a:rPr lang="en-NZ" sz="600" dirty="0">
                <a:latin typeface="Arial"/>
              </a:rPr>
              <a:t> </a:t>
            </a:r>
            <a:r>
              <a:rPr lang="en-NZ" sz="600" dirty="0" err="1">
                <a:latin typeface="Arial"/>
              </a:rPr>
              <a:t>mit</a:t>
            </a:r>
            <a:r>
              <a:rPr lang="en-NZ" sz="600" dirty="0">
                <a:latin typeface="Arial"/>
              </a:rPr>
              <a:t> </a:t>
            </a:r>
            <a:r>
              <a:rPr lang="en-NZ" sz="600" dirty="0" err="1">
                <a:latin typeface="Arial"/>
              </a:rPr>
              <a:t>transfusionsabhängiger</a:t>
            </a:r>
            <a:r>
              <a:rPr lang="en-NZ" sz="600" dirty="0">
                <a:latin typeface="Arial"/>
              </a:rPr>
              <a:t> NSAA: </a:t>
            </a:r>
            <a:r>
              <a:rPr lang="en-NZ" sz="600" dirty="0" err="1">
                <a:latin typeface="Arial"/>
              </a:rPr>
              <a:t>Transfusionsunabhängigkeit</a:t>
            </a:r>
            <a:r>
              <a:rPr lang="en-NZ" sz="600" dirty="0">
                <a:latin typeface="Arial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600" dirty="0">
                <a:latin typeface="Arial"/>
              </a:rPr>
              <a:t>NR: </a:t>
            </a:r>
            <a:r>
              <a:rPr lang="en-NZ" sz="600" dirty="0" err="1">
                <a:latin typeface="Arial"/>
              </a:rPr>
              <a:t>Nicht-Erfüllen</a:t>
            </a:r>
            <a:r>
              <a:rPr lang="en-NZ" sz="600" dirty="0">
                <a:latin typeface="Arial"/>
              </a:rPr>
              <a:t> der </a:t>
            </a:r>
            <a:r>
              <a:rPr lang="en-NZ" sz="600" dirty="0" err="1">
                <a:latin typeface="Arial"/>
              </a:rPr>
              <a:t>Kriterien</a:t>
            </a:r>
            <a:r>
              <a:rPr lang="en-NZ" sz="600" dirty="0">
                <a:latin typeface="Arial"/>
              </a:rPr>
              <a:t> für CR/PR.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600" dirty="0">
                <a:latin typeface="Arial"/>
              </a:rPr>
              <a:t>CR: </a:t>
            </a:r>
            <a:r>
              <a:rPr lang="en-NZ" sz="600" dirty="0" err="1">
                <a:latin typeface="Arial"/>
              </a:rPr>
              <a:t>komplette</a:t>
            </a:r>
            <a:r>
              <a:rPr lang="en-NZ" sz="600" dirty="0">
                <a:latin typeface="Arial"/>
              </a:rPr>
              <a:t> Remission; NR: </a:t>
            </a:r>
            <a:r>
              <a:rPr lang="en-NZ" sz="600" dirty="0" err="1">
                <a:latin typeface="Arial"/>
              </a:rPr>
              <a:t>kein</a:t>
            </a:r>
            <a:r>
              <a:rPr lang="en-NZ" sz="600" dirty="0">
                <a:latin typeface="Arial"/>
              </a:rPr>
              <a:t> </a:t>
            </a:r>
            <a:r>
              <a:rPr lang="en-NZ" sz="600" dirty="0" err="1">
                <a:latin typeface="Arial"/>
              </a:rPr>
              <a:t>Ansprechen</a:t>
            </a:r>
            <a:r>
              <a:rPr lang="en-NZ" sz="600" dirty="0">
                <a:latin typeface="Arial"/>
              </a:rPr>
              <a:t>; NSAA: </a:t>
            </a:r>
            <a:r>
              <a:rPr lang="en-NZ" sz="600" dirty="0" err="1">
                <a:latin typeface="Arial"/>
              </a:rPr>
              <a:t>nicht-schwere</a:t>
            </a:r>
            <a:r>
              <a:rPr lang="en-NZ" sz="600" dirty="0">
                <a:latin typeface="Arial"/>
              </a:rPr>
              <a:t> </a:t>
            </a:r>
            <a:r>
              <a:rPr lang="en-NZ" sz="600" dirty="0" err="1">
                <a:latin typeface="Arial"/>
              </a:rPr>
              <a:t>aplastische</a:t>
            </a:r>
            <a:r>
              <a:rPr lang="en-NZ" sz="600" dirty="0">
                <a:latin typeface="Arial"/>
              </a:rPr>
              <a:t> </a:t>
            </a:r>
            <a:r>
              <a:rPr lang="en-NZ" sz="600" dirty="0" err="1">
                <a:latin typeface="Arial"/>
              </a:rPr>
              <a:t>Anämie</a:t>
            </a:r>
            <a:r>
              <a:rPr lang="en-NZ" sz="600" dirty="0">
                <a:latin typeface="Arial"/>
              </a:rPr>
              <a:t>; PR: </a:t>
            </a:r>
            <a:r>
              <a:rPr lang="en-NZ" sz="600" dirty="0" err="1">
                <a:latin typeface="Arial"/>
              </a:rPr>
              <a:t>partielle</a:t>
            </a:r>
            <a:r>
              <a:rPr lang="en-NZ" sz="600" dirty="0">
                <a:latin typeface="Arial"/>
              </a:rPr>
              <a:t> Remission; SAA: </a:t>
            </a:r>
            <a:r>
              <a:rPr lang="en-NZ" sz="600" dirty="0" err="1">
                <a:latin typeface="Arial"/>
              </a:rPr>
              <a:t>schwere</a:t>
            </a:r>
            <a:r>
              <a:rPr lang="en-NZ" sz="600" dirty="0">
                <a:latin typeface="Arial"/>
              </a:rPr>
              <a:t> </a:t>
            </a:r>
            <a:r>
              <a:rPr lang="en-NZ" sz="600" dirty="0" err="1">
                <a:latin typeface="Arial"/>
              </a:rPr>
              <a:t>aplastische</a:t>
            </a:r>
            <a:r>
              <a:rPr lang="en-NZ" sz="600" dirty="0">
                <a:latin typeface="Arial"/>
              </a:rPr>
              <a:t> </a:t>
            </a:r>
            <a:r>
              <a:rPr lang="en-NZ" sz="600" dirty="0" err="1">
                <a:latin typeface="Arial"/>
              </a:rPr>
              <a:t>Anämie</a:t>
            </a:r>
            <a:r>
              <a:rPr lang="en-NZ" sz="600" dirty="0">
                <a:latin typeface="Arial"/>
              </a:rPr>
              <a:t>; VSAA: </a:t>
            </a:r>
            <a:r>
              <a:rPr lang="en-NZ" sz="600" dirty="0" err="1">
                <a:latin typeface="Arial"/>
              </a:rPr>
              <a:t>sehr</a:t>
            </a:r>
            <a:r>
              <a:rPr lang="en-NZ" sz="600" dirty="0">
                <a:latin typeface="Arial"/>
              </a:rPr>
              <a:t> </a:t>
            </a:r>
            <a:r>
              <a:rPr lang="en-NZ" sz="600" dirty="0" err="1">
                <a:latin typeface="Arial"/>
              </a:rPr>
              <a:t>schwere</a:t>
            </a:r>
            <a:r>
              <a:rPr lang="en-NZ" sz="600" dirty="0">
                <a:latin typeface="Arial"/>
              </a:rPr>
              <a:t> </a:t>
            </a:r>
            <a:r>
              <a:rPr lang="en-NZ" sz="600" dirty="0" err="1">
                <a:latin typeface="Arial"/>
              </a:rPr>
              <a:t>aplastische</a:t>
            </a:r>
            <a:r>
              <a:rPr lang="en-NZ" sz="600" dirty="0">
                <a:latin typeface="Arial"/>
              </a:rPr>
              <a:t> </a:t>
            </a:r>
            <a:r>
              <a:rPr lang="en-NZ" sz="600" dirty="0" err="1">
                <a:latin typeface="Arial"/>
              </a:rPr>
              <a:t>Anämie</a:t>
            </a:r>
            <a:r>
              <a:rPr lang="en-NZ" sz="600" dirty="0">
                <a:latin typeface="Arial"/>
              </a:rPr>
              <a:t>; w: </a:t>
            </a:r>
            <a:r>
              <a:rPr lang="en-NZ" sz="600" dirty="0" err="1">
                <a:latin typeface="Arial"/>
              </a:rPr>
              <a:t>Woche</a:t>
            </a:r>
            <a:r>
              <a:rPr lang="en-NZ" sz="600" dirty="0">
                <a:latin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NCT04095936.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Chiba S et al. EHA 2023; Abstract P777.</a:t>
            </a:r>
            <a:endParaRPr kumimoji="0" lang="da-DK" sz="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Rechteck 114">
            <a:extLst>
              <a:ext uri="{FF2B5EF4-FFF2-40B4-BE49-F238E27FC236}">
                <a16:creationId xmlns:a16="http://schemas.microsoft.com/office/drawing/2014/main" id="{FCEEF5DD-B4A5-4DD5-BEFE-91D1244D8DCA}"/>
              </a:ext>
            </a:extLst>
          </p:cNvPr>
          <p:cNvSpPr/>
          <p:nvPr/>
        </p:nvSpPr>
        <p:spPr bwMode="auto">
          <a:xfrm>
            <a:off x="296481" y="969755"/>
            <a:ext cx="1475084" cy="3077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Studiendesign:</a:t>
            </a:r>
            <a:endParaRPr kumimoji="0" lang="de-AT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" name="Inhaltsplatzhalter 2">
            <a:extLst>
              <a:ext uri="{FF2B5EF4-FFF2-40B4-BE49-F238E27FC236}">
                <a16:creationId xmlns:a16="http://schemas.microsoft.com/office/drawing/2014/main" id="{4A5E276F-A80F-41E8-AD79-87E143AA5139}"/>
              </a:ext>
            </a:extLst>
          </p:cNvPr>
          <p:cNvSpPr txBox="1">
            <a:spLocks/>
          </p:cNvSpPr>
          <p:nvPr/>
        </p:nvSpPr>
        <p:spPr>
          <a:xfrm>
            <a:off x="331071" y="3397077"/>
            <a:ext cx="7765169" cy="1049424"/>
          </a:xfrm>
          <a:prstGeom prst="rect">
            <a:avLst/>
          </a:prstGeom>
          <a:ln>
            <a:noFill/>
          </a:ln>
        </p:spPr>
        <p:txBody>
          <a:bodyPr vert="horz" lIns="90000" tIns="46800" rIns="90000" bIns="46800" rtlCol="0" anchor="ctr" anchorCtr="0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3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3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3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3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3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C108"/>
              </a:buClr>
              <a:buSzTx/>
              <a:buFont typeface="Wingdings" charset="2"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Primärer Endpunkt: </a:t>
            </a:r>
            <a:r>
              <a:rPr kumimoji="0" lang="de-A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Hämatologisches Ansprechen* in Woche 27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3C108"/>
              </a:buClr>
              <a:buSzTx/>
              <a:buFont typeface="Wingdings" charset="2"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Sekundäre Endpunkte: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Hämatologisches Ansprechen* in Woche 14; Zeit bis zum hämatologischen Ansprechen; Anteil der Patienten mit Transfusionsunabhängigkeit oder Reduktion der Transfusionspflichtigkeit</a:t>
            </a:r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A427C356-334B-43CA-B09F-EE63EC44A2EB}"/>
              </a:ext>
            </a:extLst>
          </p:cNvPr>
          <p:cNvSpPr/>
          <p:nvPr/>
        </p:nvSpPr>
        <p:spPr bwMode="auto">
          <a:xfrm>
            <a:off x="395999" y="2251691"/>
            <a:ext cx="1281874" cy="105286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Einschlusskriterien</a:t>
            </a:r>
          </a:p>
          <a:p>
            <a:pPr marL="85725" marR="0" lvl="1" indent="-857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Aplastische Anämie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85725" marR="0" lvl="1" indent="-857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Alter: ≥ 18 Jahre</a:t>
            </a:r>
          </a:p>
          <a:p>
            <a:pPr marL="85725" marR="0" lvl="1" indent="-857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Keine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vorherige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Therapie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mit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b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Immunsuppressiva</a:t>
            </a:r>
          </a:p>
          <a:p>
            <a:pPr marL="85725" marR="0" lvl="1" indent="-857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800">
                <a:solidFill>
                  <a:srgbClr val="000000"/>
                </a:solidFill>
                <a:latin typeface="Arial" charset="0"/>
              </a:rPr>
              <a:t>Transfusionspflichtigkeit</a:t>
            </a:r>
            <a:br>
              <a:rPr lang="en-US" sz="800">
                <a:solidFill>
                  <a:srgbClr val="000000"/>
                </a:solidFill>
                <a:latin typeface="Arial" charset="0"/>
              </a:rPr>
            </a:br>
            <a:r>
              <a:rPr lang="en-US" sz="800">
                <a:solidFill>
                  <a:srgbClr val="000000"/>
                </a:solidFill>
                <a:latin typeface="Arial" charset="0"/>
              </a:rPr>
              <a:t>(bei NSAA)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Rounded Rectangle 32">
            <a:extLst>
              <a:ext uri="{FF2B5EF4-FFF2-40B4-BE49-F238E27FC236}">
                <a16:creationId xmlns:a16="http://schemas.microsoft.com/office/drawing/2014/main" id="{F9E6516A-5B3A-40B9-AE8E-74654B6FC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9738" y="2255487"/>
            <a:ext cx="1008000" cy="1054800"/>
          </a:xfrm>
          <a:prstGeom prst="rect">
            <a:avLst/>
          </a:prstGeom>
          <a:solidFill>
            <a:srgbClr val="E41E2F"/>
          </a:solidFill>
          <a:ln>
            <a:noFill/>
            <a:headEnd/>
            <a:tailEnd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57607" tIns="28804" rIns="57607" bIns="28804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Romiplostim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(10 µg/kg w1–4)</a:t>
            </a:r>
            <a:b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+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0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Ciclosporin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1535674-A0EE-432E-9905-29197013FC0D}"/>
              </a:ext>
            </a:extLst>
          </p:cNvPr>
          <p:cNvSpPr txBox="1"/>
          <p:nvPr/>
        </p:nvSpPr>
        <p:spPr>
          <a:xfrm>
            <a:off x="3864767" y="1866610"/>
            <a:ext cx="17604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26 Wochen</a:t>
            </a: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9B2ADA2E-8CB8-44BF-B9E3-576B143E9C29}"/>
              </a:ext>
            </a:extLst>
          </p:cNvPr>
          <p:cNvCxnSpPr>
            <a:cxnSpLocks/>
          </p:cNvCxnSpPr>
          <p:nvPr/>
        </p:nvCxnSpPr>
        <p:spPr bwMode="auto">
          <a:xfrm flipV="1">
            <a:off x="1749736" y="2111515"/>
            <a:ext cx="6514920" cy="173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7" name="Rounded Rectangle 32">
            <a:extLst>
              <a:ext uri="{FF2B5EF4-FFF2-40B4-BE49-F238E27FC236}">
                <a16:creationId xmlns:a16="http://schemas.microsoft.com/office/drawing/2014/main" id="{67B1226B-1200-4EC9-8963-93E0ED849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2656" y="2255487"/>
            <a:ext cx="5472000" cy="1054800"/>
          </a:xfrm>
          <a:prstGeom prst="rect">
            <a:avLst/>
          </a:prstGeom>
          <a:solidFill>
            <a:srgbClr val="E41E2F"/>
          </a:solidFill>
          <a:ln>
            <a:noFill/>
            <a:headEnd/>
            <a:tailEnd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57607" tIns="28804" rIns="57607" bIns="28804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0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Romiplostim-Dosisanpassung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(5–20 µg/kg w5–26)</a:t>
            </a:r>
            <a:br>
              <a:rPr kumimoji="0" lang="en-GB" sz="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+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0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Ciclosporin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05903F4-5BC0-47C4-979B-F5813D8BD827}"/>
              </a:ext>
            </a:extLst>
          </p:cNvPr>
          <p:cNvSpPr txBox="1"/>
          <p:nvPr/>
        </p:nvSpPr>
        <p:spPr>
          <a:xfrm>
            <a:off x="309639" y="1192612"/>
            <a:ext cx="8115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Multinationale (Japan und Korea), unverblindete Phase-II/III-Studie zur Wirksamkeit und Verträglichkeit von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Romiplostim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 Kombination mit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Ciclosporin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bei Immunsuppressiva-naiven Erwachsenen mit transfusionspflichtiger aplastischer Anämie (NCT04095936)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0661357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C06124-7B2F-46D3-B0C7-DC6E13A14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z="2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Romiplostim bei transfusionspflichtiger aplastischer Anämie</a:t>
            </a:r>
            <a:b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de-DE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als Erstlinientherapie in Kombination mit Ciclosporin </a:t>
            </a: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(Phase-II/III-Studie)</a:t>
            </a:r>
            <a:endParaRPr lang="de-DE" sz="1600" dirty="0"/>
          </a:p>
        </p:txBody>
      </p:sp>
      <p:sp>
        <p:nvSpPr>
          <p:cNvPr id="7" name="Rechteck 115">
            <a:extLst>
              <a:ext uri="{FF2B5EF4-FFF2-40B4-BE49-F238E27FC236}">
                <a16:creationId xmlns:a16="http://schemas.microsoft.com/office/drawing/2014/main" id="{3BE7EA6D-49EA-4E54-AAAC-CA671B5241F7}"/>
              </a:ext>
            </a:extLst>
          </p:cNvPr>
          <p:cNvSpPr/>
          <p:nvPr/>
        </p:nvSpPr>
        <p:spPr>
          <a:xfrm>
            <a:off x="-1" y="4776483"/>
            <a:ext cx="8829180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600" dirty="0">
                <a:latin typeface="Arial"/>
              </a:rPr>
              <a:t>* </a:t>
            </a:r>
            <a:r>
              <a:rPr lang="en-NZ" sz="600" dirty="0" err="1">
                <a:latin typeface="Arial"/>
              </a:rPr>
              <a:t>bei</a:t>
            </a:r>
            <a:r>
              <a:rPr lang="en-NZ" sz="600" dirty="0">
                <a:latin typeface="Arial"/>
              </a:rPr>
              <a:t> </a:t>
            </a:r>
            <a:r>
              <a:rPr lang="en-NZ" sz="600" dirty="0" err="1">
                <a:latin typeface="Arial"/>
              </a:rPr>
              <a:t>transfusionspflichtigen</a:t>
            </a:r>
            <a:r>
              <a:rPr lang="en-NZ" sz="600" dirty="0">
                <a:latin typeface="Arial"/>
              </a:rPr>
              <a:t> </a:t>
            </a:r>
            <a:r>
              <a:rPr lang="en-NZ" sz="600" dirty="0" err="1">
                <a:latin typeface="Arial"/>
              </a:rPr>
              <a:t>Patienten</a:t>
            </a:r>
            <a:endParaRPr lang="en-NZ" sz="600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600" dirty="0">
                <a:latin typeface="Arial"/>
              </a:rPr>
              <a:t>ATG: Anti-</a:t>
            </a:r>
            <a:r>
              <a:rPr lang="en-NZ" sz="600" dirty="0" err="1">
                <a:latin typeface="Arial"/>
              </a:rPr>
              <a:t>Thymozyten</a:t>
            </a:r>
            <a:r>
              <a:rPr lang="en-NZ" sz="600" dirty="0">
                <a:latin typeface="Arial"/>
              </a:rPr>
              <a:t>-Globulin; CR: </a:t>
            </a:r>
            <a:r>
              <a:rPr lang="en-NZ" sz="600" dirty="0" err="1">
                <a:latin typeface="Arial"/>
              </a:rPr>
              <a:t>komplette</a:t>
            </a:r>
            <a:r>
              <a:rPr lang="en-NZ" sz="600" dirty="0">
                <a:latin typeface="Arial"/>
              </a:rPr>
              <a:t> Remission; HRR: Rate für </a:t>
            </a:r>
            <a:r>
              <a:rPr lang="en-NZ" sz="600" dirty="0" err="1">
                <a:latin typeface="Arial"/>
              </a:rPr>
              <a:t>hämatologisches</a:t>
            </a:r>
            <a:r>
              <a:rPr lang="en-NZ" sz="600" dirty="0">
                <a:latin typeface="Arial"/>
              </a:rPr>
              <a:t> </a:t>
            </a:r>
            <a:r>
              <a:rPr lang="en-NZ" sz="600" dirty="0" err="1">
                <a:latin typeface="Arial"/>
              </a:rPr>
              <a:t>Ansprechen</a:t>
            </a:r>
            <a:r>
              <a:rPr lang="en-NZ" sz="600" dirty="0">
                <a:latin typeface="Arial"/>
              </a:rPr>
              <a:t>; NSAA: </a:t>
            </a:r>
            <a:r>
              <a:rPr lang="en-NZ" sz="600" dirty="0" err="1">
                <a:latin typeface="Arial"/>
              </a:rPr>
              <a:t>nicht-schwere</a:t>
            </a:r>
            <a:r>
              <a:rPr lang="en-NZ" sz="600" dirty="0">
                <a:latin typeface="Arial"/>
              </a:rPr>
              <a:t> </a:t>
            </a:r>
            <a:r>
              <a:rPr lang="en-NZ" sz="600" dirty="0" err="1">
                <a:latin typeface="Arial"/>
              </a:rPr>
              <a:t>aplastische</a:t>
            </a:r>
            <a:r>
              <a:rPr lang="en-NZ" sz="600" dirty="0">
                <a:latin typeface="Arial"/>
              </a:rPr>
              <a:t> </a:t>
            </a:r>
            <a:r>
              <a:rPr lang="en-NZ" sz="600" dirty="0" err="1">
                <a:latin typeface="Arial"/>
              </a:rPr>
              <a:t>Anämie</a:t>
            </a:r>
            <a:r>
              <a:rPr lang="en-NZ" sz="600" dirty="0">
                <a:latin typeface="Arial"/>
              </a:rPr>
              <a:t>; PR: </a:t>
            </a:r>
            <a:r>
              <a:rPr lang="en-NZ" sz="600" dirty="0" err="1">
                <a:latin typeface="Arial"/>
              </a:rPr>
              <a:t>partielle</a:t>
            </a:r>
            <a:r>
              <a:rPr lang="en-NZ" sz="600" dirty="0">
                <a:latin typeface="Arial"/>
              </a:rPr>
              <a:t> Remission; SAA: </a:t>
            </a:r>
            <a:r>
              <a:rPr lang="en-NZ" sz="600" dirty="0" err="1">
                <a:latin typeface="Arial"/>
              </a:rPr>
              <a:t>schwere</a:t>
            </a:r>
            <a:r>
              <a:rPr lang="en-NZ" sz="600" dirty="0">
                <a:latin typeface="Arial"/>
              </a:rPr>
              <a:t> </a:t>
            </a:r>
            <a:r>
              <a:rPr lang="en-NZ" sz="600" dirty="0" err="1">
                <a:latin typeface="Arial"/>
              </a:rPr>
              <a:t>aplastische</a:t>
            </a:r>
            <a:r>
              <a:rPr lang="en-NZ" sz="600" dirty="0">
                <a:latin typeface="Arial"/>
              </a:rPr>
              <a:t> </a:t>
            </a:r>
            <a:r>
              <a:rPr lang="en-NZ" sz="600" dirty="0" err="1">
                <a:latin typeface="Arial"/>
              </a:rPr>
              <a:t>Anämie</a:t>
            </a:r>
            <a:r>
              <a:rPr lang="en-NZ" sz="600" dirty="0">
                <a:latin typeface="Arial"/>
              </a:rPr>
              <a:t>; VSAA: </a:t>
            </a:r>
            <a:r>
              <a:rPr lang="en-NZ" sz="600" dirty="0" err="1">
                <a:latin typeface="Arial"/>
              </a:rPr>
              <a:t>sehr</a:t>
            </a:r>
            <a:r>
              <a:rPr lang="en-NZ" sz="600" dirty="0">
                <a:latin typeface="Arial"/>
              </a:rPr>
              <a:t> </a:t>
            </a:r>
            <a:r>
              <a:rPr lang="en-NZ" sz="600" dirty="0" err="1">
                <a:latin typeface="Arial"/>
              </a:rPr>
              <a:t>schwere</a:t>
            </a:r>
            <a:r>
              <a:rPr lang="en-NZ" sz="600" dirty="0">
                <a:latin typeface="Arial"/>
              </a:rPr>
              <a:t> </a:t>
            </a:r>
            <a:r>
              <a:rPr lang="en-NZ" sz="600" dirty="0" err="1">
                <a:latin typeface="Arial"/>
              </a:rPr>
              <a:t>aplastische</a:t>
            </a:r>
            <a:r>
              <a:rPr lang="en-NZ" sz="600" dirty="0">
                <a:latin typeface="Arial"/>
              </a:rPr>
              <a:t> </a:t>
            </a:r>
            <a:r>
              <a:rPr lang="en-NZ" sz="600" dirty="0" err="1">
                <a:latin typeface="Arial"/>
              </a:rPr>
              <a:t>Anämie</a:t>
            </a:r>
            <a:r>
              <a:rPr lang="en-NZ" sz="600" dirty="0">
                <a:latin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NCT04095936.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Chiba S et al. EHA 2023; Abstract P777.</a:t>
            </a:r>
            <a:endParaRPr kumimoji="0" lang="da-DK" sz="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337DD305-F3E1-4B9E-D55C-2612590E3910}"/>
              </a:ext>
            </a:extLst>
          </p:cNvPr>
          <p:cNvSpPr/>
          <p:nvPr/>
        </p:nvSpPr>
        <p:spPr bwMode="auto">
          <a:xfrm>
            <a:off x="296481" y="953420"/>
            <a:ext cx="3464410" cy="3077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Ausgewählte Patientencharakteristika:</a:t>
            </a:r>
            <a:endParaRPr kumimoji="0" lang="de-AT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12F2C097-CE60-F511-F0A3-C009CF728374}"/>
              </a:ext>
            </a:extLst>
          </p:cNvPr>
          <p:cNvGraphicFramePr>
            <a:graphicFrameLocks noGrp="1"/>
          </p:cNvGraphicFramePr>
          <p:nvPr/>
        </p:nvGraphicFramePr>
        <p:xfrm>
          <a:off x="378414" y="1278781"/>
          <a:ext cx="3240000" cy="123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1664099006"/>
                    </a:ext>
                  </a:extLst>
                </a:gridCol>
              </a:tblGrid>
              <a:tr h="163031">
                <a:tc>
                  <a:txBody>
                    <a:bodyPr/>
                    <a:lstStyle/>
                    <a:p>
                      <a:r>
                        <a:rPr lang="de-DE" sz="900" dirty="0"/>
                        <a:t>Ausgangsmerkmale der Patienten</a:t>
                      </a:r>
                    </a:p>
                    <a:p>
                      <a:r>
                        <a:rPr lang="de-DE" sz="900" dirty="0"/>
                        <a:t>n (%) oder Median [Spanne]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/>
                        <a:t>Alle</a:t>
                      </a:r>
                    </a:p>
                    <a:p>
                      <a:pPr algn="ctr"/>
                      <a:r>
                        <a:rPr lang="de-DE" sz="900" dirty="0"/>
                        <a:t>(n = 24)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031">
                <a:tc>
                  <a:txBody>
                    <a:bodyPr/>
                    <a:lstStyle/>
                    <a:p>
                      <a:r>
                        <a:rPr lang="de-DE" sz="900" b="0" dirty="0"/>
                        <a:t>Alter, Jahre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dirty="0"/>
                        <a:t>52 [19–80]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031">
                <a:tc>
                  <a:txBody>
                    <a:bodyPr/>
                    <a:lstStyle/>
                    <a:p>
                      <a:r>
                        <a:rPr lang="de-DE" sz="900" b="0" dirty="0"/>
                        <a:t>Schweregrad der Erkrankung</a:t>
                      </a:r>
                    </a:p>
                    <a:p>
                      <a:r>
                        <a:rPr lang="de-DE" sz="900" b="0" dirty="0"/>
                        <a:t>     NSAA</a:t>
                      </a:r>
                    </a:p>
                    <a:p>
                      <a:r>
                        <a:rPr lang="de-DE" sz="900" b="0" dirty="0"/>
                        <a:t>     SAA</a:t>
                      </a:r>
                    </a:p>
                    <a:p>
                      <a:r>
                        <a:rPr lang="de-DE" sz="900" b="0" dirty="0"/>
                        <a:t>     VSAA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0" dirty="0"/>
                    </a:p>
                    <a:p>
                      <a:pPr algn="ctr"/>
                      <a:r>
                        <a:rPr lang="de-DE" sz="900" b="0" dirty="0"/>
                        <a:t>7 (29 %)</a:t>
                      </a:r>
                    </a:p>
                    <a:p>
                      <a:pPr algn="ctr"/>
                      <a:r>
                        <a:rPr lang="de-DE" sz="900" b="0" dirty="0"/>
                        <a:t>13 (54 %)</a:t>
                      </a:r>
                    </a:p>
                    <a:p>
                      <a:pPr algn="ctr"/>
                      <a:r>
                        <a:rPr lang="de-DE" sz="900" b="0" dirty="0"/>
                        <a:t>4 (17 %)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D29983-71A0-DB9A-CD93-1E4FC2D7199D}"/>
              </a:ext>
            </a:extLst>
          </p:cNvPr>
          <p:cNvSpPr txBox="1">
            <a:spLocks/>
          </p:cNvSpPr>
          <p:nvPr/>
        </p:nvSpPr>
        <p:spPr>
          <a:xfrm>
            <a:off x="0" y="4280641"/>
            <a:ext cx="9144000" cy="432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0" tIns="0" rIns="0" bIns="0" anchor="ctr"/>
          <a:lstStyle>
            <a:lvl1pPr marL="257175" indent="-257175" algn="l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8572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001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15430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ctr" defTabSz="6858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None/>
            </a:pPr>
            <a:r>
              <a:rPr lang="de-DE" sz="1200" b="1">
                <a:solidFill>
                  <a:schemeClr val="bg1"/>
                </a:solidFill>
              </a:rPr>
              <a:t>Handhabbares Verträglichkeitsprofil des ATG-freien Therapieregimes mit Romiplostim + Ciclosporin.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740E52A-B212-A2B8-679B-B9A508E8ABD9}"/>
              </a:ext>
            </a:extLst>
          </p:cNvPr>
          <p:cNvSpPr/>
          <p:nvPr/>
        </p:nvSpPr>
        <p:spPr bwMode="auto">
          <a:xfrm>
            <a:off x="4103651" y="968288"/>
            <a:ext cx="4802460" cy="283154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Verträglichkeit: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Übelkeit</a:t>
            </a:r>
            <a:r>
              <a:rPr kumimoji="0" lang="de-DE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war das am häufigsten berichtete UE (n = 7 [29,2 %]).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Arzneimittelbedingte Nebenwirkungen </a:t>
            </a:r>
            <a:r>
              <a:rPr kumimoji="0" lang="de-DE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waren Übelkeit, abnorme Leberfunktionstests, abnorme Gerinnungstests und Schwindel (n = 1 [4,2 %]).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Von 22 Patienten, die sich in Woche 27 einer Knochenmarkuntersuchung unterzogen, wurde bei 2 Patienten (9,1 %) ein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erhöhter </a:t>
            </a:r>
            <a:r>
              <a:rPr kumimoji="0" lang="de-DE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Retikulinwert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festgestellt.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Neu erworbene Chromosomenanomalien</a:t>
            </a:r>
            <a:r>
              <a:rPr kumimoji="0" lang="de-DE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die nicht das Chromosom 7 betrafen, wurden während der Studie bei 4 Patienten (16,7 %) beobachtet, von denen 1 Patient (4,2 %) eine Transformation in ein MDS erlebte. Es wurde keine Transformation in eine AML festgestellt.</a:t>
            </a:r>
            <a:endParaRPr kumimoji="0" lang="de-AT" sz="1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1704318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C06124-7B2F-46D3-B0C7-DC6E13A14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z="2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Romiplostim bei transfusionspflichtiger aplastischer Anämie</a:t>
            </a:r>
            <a:b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de-DE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als Erstlinientherapie in Kombination mit Ciclosporin </a:t>
            </a: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(Phase-II/III-Studie)</a:t>
            </a:r>
            <a:endParaRPr lang="de-DE" sz="1600" dirty="0"/>
          </a:p>
        </p:txBody>
      </p:sp>
      <p:sp>
        <p:nvSpPr>
          <p:cNvPr id="7" name="Rechteck 115">
            <a:extLst>
              <a:ext uri="{FF2B5EF4-FFF2-40B4-BE49-F238E27FC236}">
                <a16:creationId xmlns:a16="http://schemas.microsoft.com/office/drawing/2014/main" id="{3BE7EA6D-49EA-4E54-AAAC-CA671B5241F7}"/>
              </a:ext>
            </a:extLst>
          </p:cNvPr>
          <p:cNvSpPr/>
          <p:nvPr/>
        </p:nvSpPr>
        <p:spPr>
          <a:xfrm>
            <a:off x="-1" y="4776483"/>
            <a:ext cx="8320343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600" dirty="0">
                <a:latin typeface="Arial"/>
              </a:rPr>
              <a:t>* </a:t>
            </a:r>
            <a:r>
              <a:rPr lang="en-NZ" sz="600" dirty="0" err="1">
                <a:latin typeface="Arial"/>
              </a:rPr>
              <a:t>bei</a:t>
            </a:r>
            <a:r>
              <a:rPr lang="en-NZ" sz="600" dirty="0">
                <a:latin typeface="Arial"/>
              </a:rPr>
              <a:t> </a:t>
            </a:r>
            <a:r>
              <a:rPr lang="en-NZ" sz="600" dirty="0" err="1">
                <a:latin typeface="Arial"/>
              </a:rPr>
              <a:t>transfusionspflichtigen</a:t>
            </a:r>
            <a:r>
              <a:rPr lang="en-NZ" sz="600" dirty="0">
                <a:latin typeface="Arial"/>
              </a:rPr>
              <a:t> </a:t>
            </a:r>
            <a:r>
              <a:rPr lang="en-NZ" sz="600" dirty="0" err="1">
                <a:latin typeface="Arial"/>
              </a:rPr>
              <a:t>Patienten</a:t>
            </a:r>
            <a:endParaRPr lang="en-NZ" sz="600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600" dirty="0">
                <a:latin typeface="Arial"/>
              </a:rPr>
              <a:t>CR: </a:t>
            </a:r>
            <a:r>
              <a:rPr lang="en-NZ" sz="600" dirty="0" err="1">
                <a:latin typeface="Arial"/>
              </a:rPr>
              <a:t>komplette</a:t>
            </a:r>
            <a:r>
              <a:rPr lang="en-NZ" sz="600" dirty="0">
                <a:latin typeface="Arial"/>
              </a:rPr>
              <a:t> Remission; HRR: Rate für </a:t>
            </a:r>
            <a:r>
              <a:rPr lang="en-NZ" sz="600" dirty="0" err="1">
                <a:latin typeface="Arial"/>
              </a:rPr>
              <a:t>hämatologisches</a:t>
            </a:r>
            <a:r>
              <a:rPr lang="en-NZ" sz="600" dirty="0">
                <a:latin typeface="Arial"/>
              </a:rPr>
              <a:t> </a:t>
            </a:r>
            <a:r>
              <a:rPr lang="en-NZ" sz="600" dirty="0" err="1">
                <a:latin typeface="Arial"/>
              </a:rPr>
              <a:t>Ansprechen</a:t>
            </a:r>
            <a:r>
              <a:rPr lang="en-NZ" sz="600" dirty="0">
                <a:latin typeface="Arial"/>
              </a:rPr>
              <a:t>; NSAA: </a:t>
            </a:r>
            <a:r>
              <a:rPr lang="en-NZ" sz="600" dirty="0" err="1">
                <a:latin typeface="Arial"/>
              </a:rPr>
              <a:t>nicht-schwere</a:t>
            </a:r>
            <a:r>
              <a:rPr lang="en-NZ" sz="600" dirty="0">
                <a:latin typeface="Arial"/>
              </a:rPr>
              <a:t> </a:t>
            </a:r>
            <a:r>
              <a:rPr lang="en-NZ" sz="600" dirty="0" err="1">
                <a:latin typeface="Arial"/>
              </a:rPr>
              <a:t>aplastische</a:t>
            </a:r>
            <a:r>
              <a:rPr lang="en-NZ" sz="600" dirty="0">
                <a:latin typeface="Arial"/>
              </a:rPr>
              <a:t> </a:t>
            </a:r>
            <a:r>
              <a:rPr lang="en-NZ" sz="600" dirty="0" err="1">
                <a:latin typeface="Arial"/>
              </a:rPr>
              <a:t>Anämie</a:t>
            </a:r>
            <a:r>
              <a:rPr lang="en-NZ" sz="600" dirty="0">
                <a:latin typeface="Arial"/>
              </a:rPr>
              <a:t>; PR: </a:t>
            </a:r>
            <a:r>
              <a:rPr lang="en-NZ" sz="600" dirty="0" err="1">
                <a:latin typeface="Arial"/>
              </a:rPr>
              <a:t>partielle</a:t>
            </a:r>
            <a:r>
              <a:rPr lang="en-NZ" sz="600" dirty="0">
                <a:latin typeface="Arial"/>
              </a:rPr>
              <a:t> Remission; SAA: </a:t>
            </a:r>
            <a:r>
              <a:rPr lang="en-NZ" sz="600" dirty="0" err="1">
                <a:latin typeface="Arial"/>
              </a:rPr>
              <a:t>schwere</a:t>
            </a:r>
            <a:r>
              <a:rPr lang="en-NZ" sz="600" dirty="0">
                <a:latin typeface="Arial"/>
              </a:rPr>
              <a:t> </a:t>
            </a:r>
            <a:r>
              <a:rPr lang="en-NZ" sz="600" dirty="0" err="1">
                <a:latin typeface="Arial"/>
              </a:rPr>
              <a:t>aplastische</a:t>
            </a:r>
            <a:r>
              <a:rPr lang="en-NZ" sz="600" dirty="0">
                <a:latin typeface="Arial"/>
              </a:rPr>
              <a:t> </a:t>
            </a:r>
            <a:r>
              <a:rPr lang="en-NZ" sz="600" dirty="0" err="1">
                <a:latin typeface="Arial"/>
              </a:rPr>
              <a:t>Anämie</a:t>
            </a:r>
            <a:r>
              <a:rPr lang="en-NZ" sz="600" dirty="0">
                <a:latin typeface="Arial"/>
              </a:rPr>
              <a:t>; VSAA: </a:t>
            </a:r>
            <a:r>
              <a:rPr lang="en-NZ" sz="600" dirty="0" err="1">
                <a:latin typeface="Arial"/>
              </a:rPr>
              <a:t>sehr</a:t>
            </a:r>
            <a:r>
              <a:rPr lang="en-NZ" sz="600" dirty="0">
                <a:latin typeface="Arial"/>
              </a:rPr>
              <a:t> </a:t>
            </a:r>
            <a:r>
              <a:rPr lang="en-NZ" sz="600" dirty="0" err="1">
                <a:latin typeface="Arial"/>
              </a:rPr>
              <a:t>schwere</a:t>
            </a:r>
            <a:r>
              <a:rPr lang="en-NZ" sz="600" dirty="0">
                <a:latin typeface="Arial"/>
              </a:rPr>
              <a:t> </a:t>
            </a:r>
            <a:r>
              <a:rPr lang="en-NZ" sz="600" dirty="0" err="1">
                <a:latin typeface="Arial"/>
              </a:rPr>
              <a:t>aplastische</a:t>
            </a:r>
            <a:r>
              <a:rPr lang="en-NZ" sz="600" dirty="0">
                <a:latin typeface="Arial"/>
              </a:rPr>
              <a:t> </a:t>
            </a:r>
            <a:r>
              <a:rPr lang="en-NZ" sz="600" dirty="0" err="1">
                <a:latin typeface="Arial"/>
              </a:rPr>
              <a:t>Anämie</a:t>
            </a:r>
            <a:r>
              <a:rPr lang="en-NZ" sz="600" dirty="0">
                <a:latin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NCT04095936.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NZ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Chiba S et al. EHA 2023; Abstract P777.</a:t>
            </a:r>
            <a:endParaRPr kumimoji="0" lang="da-DK" sz="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hteck 17">
            <a:extLst>
              <a:ext uri="{FF2B5EF4-FFF2-40B4-BE49-F238E27FC236}">
                <a16:creationId xmlns:a16="http://schemas.microsoft.com/office/drawing/2014/main" id="{3D48C5BA-845F-92BB-7151-4978F4F26B64}"/>
              </a:ext>
            </a:extLst>
          </p:cNvPr>
          <p:cNvSpPr/>
          <p:nvPr/>
        </p:nvSpPr>
        <p:spPr>
          <a:xfrm>
            <a:off x="368801" y="953420"/>
            <a:ext cx="42706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Wirksamkeit: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ED93A56A-65EB-9176-A6C5-DD5C76E6140D}"/>
              </a:ext>
            </a:extLst>
          </p:cNvPr>
          <p:cNvGraphicFramePr>
            <a:graphicFrameLocks noGrp="1"/>
          </p:cNvGraphicFramePr>
          <p:nvPr/>
        </p:nvGraphicFramePr>
        <p:xfrm>
          <a:off x="447602" y="1278781"/>
          <a:ext cx="45360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1664099006"/>
                    </a:ext>
                  </a:extLst>
                </a:gridCol>
              </a:tblGrid>
              <a:tr h="157640">
                <a:tc>
                  <a:txBody>
                    <a:bodyPr/>
                    <a:lstStyle/>
                    <a:p>
                      <a:r>
                        <a:rPr lang="de-DE" sz="900" dirty="0"/>
                        <a:t>n/N (%) oder Median [Spanne]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/>
                        <a:t>Alle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689">
                <a:tc>
                  <a:txBody>
                    <a:bodyPr/>
                    <a:lstStyle/>
                    <a:p>
                      <a:r>
                        <a:rPr lang="de-DE" sz="900" b="1" dirty="0"/>
                        <a:t>HRR in Woche 27</a:t>
                      </a:r>
                    </a:p>
                    <a:p>
                      <a:r>
                        <a:rPr lang="de-DE" sz="900" b="0" dirty="0"/>
                        <a:t>     davon CR</a:t>
                      </a:r>
                    </a:p>
                    <a:p>
                      <a:r>
                        <a:rPr lang="de-DE" sz="900" b="0" dirty="0"/>
                        <a:t>     davon 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10/24 (41,7 %)</a:t>
                      </a:r>
                    </a:p>
                    <a:p>
                      <a:pPr algn="ctr"/>
                      <a:r>
                        <a:rPr lang="de-DE" sz="900" b="0" dirty="0"/>
                        <a:t>3/24 (12,5 %)</a:t>
                      </a:r>
                    </a:p>
                    <a:p>
                      <a:pPr algn="ctr"/>
                      <a:r>
                        <a:rPr lang="de-DE" sz="900" b="0" dirty="0"/>
                        <a:t>7/24 (29,2 %)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214">
                <a:tc>
                  <a:txBody>
                    <a:bodyPr/>
                    <a:lstStyle/>
                    <a:p>
                      <a:r>
                        <a:rPr lang="de-DE" sz="900" b="0" dirty="0"/>
                        <a:t>HRR in Woche 27 nach Schweregrad</a:t>
                      </a:r>
                    </a:p>
                    <a:p>
                      <a:r>
                        <a:rPr lang="de-DE" sz="900" b="0" dirty="0"/>
                        <a:t>     NSAA</a:t>
                      </a:r>
                    </a:p>
                    <a:p>
                      <a:r>
                        <a:rPr lang="de-DE" sz="900" b="0" dirty="0"/>
                        <a:t>     SAA</a:t>
                      </a:r>
                    </a:p>
                    <a:p>
                      <a:r>
                        <a:rPr lang="de-DE" sz="900" b="0" dirty="0"/>
                        <a:t>     VSAA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0" dirty="0"/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/>
                        <a:t>4/7 (57,1 %)</a:t>
                      </a:r>
                      <a:endParaRPr lang="de-DE" sz="900" b="0" dirty="0"/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/>
                        <a:t>6/13 (46,2 %)</a:t>
                      </a:r>
                      <a:endParaRPr lang="de-DE" sz="900" b="0" dirty="0"/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/>
                        <a:t>0/4 (0 %)</a:t>
                      </a:r>
                      <a:endParaRPr lang="de-DE" sz="9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688824"/>
                  </a:ext>
                </a:extLst>
              </a:tr>
              <a:tr h="157640">
                <a:tc>
                  <a:txBody>
                    <a:bodyPr/>
                    <a:lstStyle/>
                    <a:p>
                      <a:r>
                        <a:rPr lang="de-DE" sz="900" b="0" dirty="0"/>
                        <a:t>HRR in Woche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dirty="0"/>
                        <a:t>29,2 %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7640">
                <a:tc>
                  <a:txBody>
                    <a:bodyPr/>
                    <a:lstStyle/>
                    <a:p>
                      <a:r>
                        <a:rPr lang="de-DE" sz="900" b="0" dirty="0"/>
                        <a:t>Mediane Dauer bis zum ersten hämatologischen Ansprechen, 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dirty="0"/>
                        <a:t>92,0 [31–133]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689">
                <a:tc>
                  <a:txBody>
                    <a:bodyPr/>
                    <a:lstStyle/>
                    <a:p>
                      <a:r>
                        <a:rPr lang="de-DE" sz="900" b="0" dirty="0"/>
                        <a:t>Thrombozyten-Transfusionspflichtigkeit in Woche 27*</a:t>
                      </a:r>
                    </a:p>
                    <a:p>
                      <a:r>
                        <a:rPr lang="de-DE" sz="900" b="0"/>
                        <a:t>     Reduktion der Thrombozyten-Transfusionen</a:t>
                      </a:r>
                      <a:endParaRPr lang="de-DE" sz="900" b="0" dirty="0"/>
                    </a:p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dirty="0"/>
                        <a:t>     Transfusionsunabhängigkeit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900" b="0" dirty="0"/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dirty="0"/>
                        <a:t>14/19 (73,7 %)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/>
                        <a:t>8/19 </a:t>
                      </a:r>
                      <a:r>
                        <a:rPr lang="de-DE" sz="900" b="0" dirty="0"/>
                        <a:t>(42,1 %)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9575287"/>
                  </a:ext>
                </a:extLst>
              </a:tr>
              <a:tr h="354689">
                <a:tc>
                  <a:txBody>
                    <a:bodyPr/>
                    <a:lstStyle/>
                    <a:p>
                      <a:r>
                        <a:rPr lang="de-DE" sz="900" b="0" dirty="0"/>
                        <a:t>Erythrozyten-Transfusionspflichtigkeit in Woche 27*</a:t>
                      </a:r>
                    </a:p>
                    <a:p>
                      <a:r>
                        <a:rPr lang="de-DE" sz="900" b="0"/>
                        <a:t>     Reduktion der Erythozyten-Transfusionen</a:t>
                      </a:r>
                      <a:endParaRPr lang="de-DE" sz="900" b="0" dirty="0"/>
                    </a:p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dirty="0"/>
                        <a:t>     Transfusionsunabhängigkeit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de-DE" sz="9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15/22 (68,2 %)</a:t>
                      </a:r>
                    </a:p>
                    <a:p>
                      <a:pPr algn="ctr"/>
                      <a:r>
                        <a:rPr lang="de-DE" sz="9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9/22 (40,9 %)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224488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D29983-71A0-DB9A-CD93-1E4FC2D7199D}"/>
              </a:ext>
            </a:extLst>
          </p:cNvPr>
          <p:cNvSpPr txBox="1">
            <a:spLocks/>
          </p:cNvSpPr>
          <p:nvPr/>
        </p:nvSpPr>
        <p:spPr>
          <a:xfrm>
            <a:off x="0" y="4280641"/>
            <a:ext cx="9144000" cy="432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0" tIns="0" rIns="0" bIns="0" anchor="ctr"/>
          <a:lstStyle>
            <a:lvl1pPr marL="257175" indent="-257175" algn="l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8572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001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15430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ctr" defTabSz="6858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None/>
            </a:pPr>
            <a:r>
              <a:rPr lang="de-DE" sz="1200" b="1" dirty="0">
                <a:solidFill>
                  <a:schemeClr val="bg1"/>
                </a:solidFill>
              </a:rPr>
              <a:t>Hohe Ansprechraten </a:t>
            </a:r>
            <a:r>
              <a:rPr lang="de-DE" sz="1200" b="1">
                <a:solidFill>
                  <a:schemeClr val="bg1"/>
                </a:solidFill>
              </a:rPr>
              <a:t>unter Romiplostim + Ciclosporin bei Immunsuppressiva-naiven Patienten mit aplastischer Anämie.</a:t>
            </a:r>
            <a:endParaRPr lang="en-GB" sz="12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0647439"/>
      </p:ext>
    </p:extLst>
  </p:cSld>
  <p:clrMapOvr>
    <a:masterClrMapping/>
  </p:clrMapOvr>
  <p:transition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4_2016 AMGEN ONCOLOGY" val="tP8Z9gUI"/>
  <p:tag name="ARTICULATE_PROJECT_OPEN" val="0"/>
  <p:tag name="ARTICULATE_SLIDE_COUNT" val="7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1_2016 Amgen Corporate Template_16x9_INTERNAL">
  <a:themeElements>
    <a:clrScheme name="Amgen Standard">
      <a:dk1>
        <a:srgbClr val="000000"/>
      </a:dk1>
      <a:lt1>
        <a:srgbClr val="FFFFFF"/>
      </a:lt1>
      <a:dk2>
        <a:srgbClr val="716F73"/>
      </a:dk2>
      <a:lt2>
        <a:srgbClr val="00BCE4"/>
      </a:lt2>
      <a:accent1>
        <a:srgbClr val="0063C3"/>
      </a:accent1>
      <a:accent2>
        <a:srgbClr val="88C765"/>
      </a:accent2>
      <a:accent3>
        <a:srgbClr val="F3C108"/>
      </a:accent3>
      <a:accent4>
        <a:srgbClr val="D34D2F"/>
      </a:accent4>
      <a:accent5>
        <a:srgbClr val="597B7C"/>
      </a:accent5>
      <a:accent6>
        <a:srgbClr val="005480"/>
      </a:accent6>
      <a:hlink>
        <a:srgbClr val="0063C3"/>
      </a:hlink>
      <a:folHlink>
        <a:srgbClr val="00BCE4"/>
      </a:folHlink>
    </a:clrScheme>
    <a:fontScheme name="Amgen Corporate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b="1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 cap="rnd">
          <a:solidFill>
            <a:schemeClr val="tx1"/>
          </a:solidFill>
          <a:tailEnd type="stealth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mgenMerged" id="{3C33D98D-F191-47DF-AE88-E5F60A310B5F}" vid="{3634DB5A-F9D2-4AD2-89E0-08CC178FB05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2016 Amgen Oncology">
  <a:themeElements>
    <a:clrScheme name="Amgen Standard">
      <a:dk1>
        <a:srgbClr val="000000"/>
      </a:dk1>
      <a:lt1>
        <a:srgbClr val="FFFFFF"/>
      </a:lt1>
      <a:dk2>
        <a:srgbClr val="716F73"/>
      </a:dk2>
      <a:lt2>
        <a:srgbClr val="00BCE4"/>
      </a:lt2>
      <a:accent1>
        <a:srgbClr val="0063C3"/>
      </a:accent1>
      <a:accent2>
        <a:srgbClr val="88C765"/>
      </a:accent2>
      <a:accent3>
        <a:srgbClr val="F3C108"/>
      </a:accent3>
      <a:accent4>
        <a:srgbClr val="D34D2F"/>
      </a:accent4>
      <a:accent5>
        <a:srgbClr val="597B7C"/>
      </a:accent5>
      <a:accent6>
        <a:srgbClr val="005480"/>
      </a:accent6>
      <a:hlink>
        <a:srgbClr val="0063C3"/>
      </a:hlink>
      <a:folHlink>
        <a:srgbClr val="00BCE4"/>
      </a:folHlink>
    </a:clrScheme>
    <a:fontScheme name="Amgen Powerpoi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mgen Powerpoint Template 1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63C3"/>
        </a:accent1>
        <a:accent2>
          <a:srgbClr val="FCC30C"/>
        </a:accent2>
        <a:accent3>
          <a:srgbClr val="FFFFFF"/>
        </a:accent3>
        <a:accent4>
          <a:srgbClr val="000000"/>
        </a:accent4>
        <a:accent5>
          <a:srgbClr val="AAB7DE"/>
        </a:accent5>
        <a:accent6>
          <a:srgbClr val="E4B00A"/>
        </a:accent6>
        <a:hlink>
          <a:srgbClr val="42865C"/>
        </a:hlink>
        <a:folHlink>
          <a:srgbClr val="C0362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gen Powerpoint Template 2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7CC2"/>
        </a:accent1>
        <a:accent2>
          <a:srgbClr val="FCC30C"/>
        </a:accent2>
        <a:accent3>
          <a:srgbClr val="FFFFFF"/>
        </a:accent3>
        <a:accent4>
          <a:srgbClr val="000000"/>
        </a:accent4>
        <a:accent5>
          <a:srgbClr val="AABFDD"/>
        </a:accent5>
        <a:accent6>
          <a:srgbClr val="E4B00A"/>
        </a:accent6>
        <a:hlink>
          <a:srgbClr val="42865C"/>
        </a:hlink>
        <a:folHlink>
          <a:srgbClr val="C0362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Neulasta Theme1.2">
  <a:themeElements>
    <a:clrScheme name="Neulasta 2">
      <a:dk1>
        <a:srgbClr val="161F46"/>
      </a:dk1>
      <a:lt1>
        <a:srgbClr val="FFFFFF"/>
      </a:lt1>
      <a:dk2>
        <a:srgbClr val="FFFFFF"/>
      </a:dk2>
      <a:lt2>
        <a:srgbClr val="3A52BB"/>
      </a:lt2>
      <a:accent1>
        <a:srgbClr val="3A52BB"/>
      </a:accent1>
      <a:accent2>
        <a:srgbClr val="43C7AA"/>
      </a:accent2>
      <a:accent3>
        <a:srgbClr val="FFFFFF"/>
      </a:accent3>
      <a:accent4>
        <a:srgbClr val="161F46"/>
      </a:accent4>
      <a:accent5>
        <a:srgbClr val="257D6A"/>
      </a:accent5>
      <a:accent6>
        <a:srgbClr val="A9E5D8"/>
      </a:accent6>
      <a:hlink>
        <a:srgbClr val="3A52BB"/>
      </a:hlink>
      <a:folHlink>
        <a:srgbClr val="43C7AA"/>
      </a:folHlink>
    </a:clrScheme>
    <a:fontScheme name="Metaanalysis_Neulas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etaanalysis_Neulasta 1">
        <a:dk1>
          <a:srgbClr val="000000"/>
        </a:dk1>
        <a:lt1>
          <a:srgbClr val="EAEAEA"/>
        </a:lt1>
        <a:dk2>
          <a:srgbClr val="FFFFFF"/>
        </a:dk2>
        <a:lt2>
          <a:srgbClr val="5F5F5F"/>
        </a:lt2>
        <a:accent1>
          <a:srgbClr val="296DC0"/>
        </a:accent1>
        <a:accent2>
          <a:srgbClr val="66CCCC"/>
        </a:accent2>
        <a:accent3>
          <a:srgbClr val="F3F3F3"/>
        </a:accent3>
        <a:accent4>
          <a:srgbClr val="000000"/>
        </a:accent4>
        <a:accent5>
          <a:srgbClr val="ACBADC"/>
        </a:accent5>
        <a:accent6>
          <a:srgbClr val="5CB9B9"/>
        </a:accent6>
        <a:hlink>
          <a:srgbClr val="808080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taanalysis_Neulasta 2">
        <a:dk1>
          <a:srgbClr val="000000"/>
        </a:dk1>
        <a:lt1>
          <a:srgbClr val="FFFFFF"/>
        </a:lt1>
        <a:dk2>
          <a:srgbClr val="FFFFFF"/>
        </a:dk2>
        <a:lt2>
          <a:srgbClr val="5F5F5F"/>
        </a:lt2>
        <a:accent1>
          <a:srgbClr val="296DC0"/>
        </a:accent1>
        <a:accent2>
          <a:srgbClr val="66CCCC"/>
        </a:accent2>
        <a:accent3>
          <a:srgbClr val="FFFFFF"/>
        </a:accent3>
        <a:accent4>
          <a:srgbClr val="000000"/>
        </a:accent4>
        <a:accent5>
          <a:srgbClr val="ACBADC"/>
        </a:accent5>
        <a:accent6>
          <a:srgbClr val="5CB9B9"/>
        </a:accent6>
        <a:hlink>
          <a:srgbClr val="808080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taanalysis_Neulasta 3">
        <a:dk1>
          <a:srgbClr val="000000"/>
        </a:dk1>
        <a:lt1>
          <a:srgbClr val="FFFFFF"/>
        </a:lt1>
        <a:dk2>
          <a:srgbClr val="FFFFFF"/>
        </a:dk2>
        <a:lt2>
          <a:srgbClr val="0000CC"/>
        </a:lt2>
        <a:accent1>
          <a:srgbClr val="296DC0"/>
        </a:accent1>
        <a:accent2>
          <a:srgbClr val="29BD96"/>
        </a:accent2>
        <a:accent3>
          <a:srgbClr val="FFFFFF"/>
        </a:accent3>
        <a:accent4>
          <a:srgbClr val="000000"/>
        </a:accent4>
        <a:accent5>
          <a:srgbClr val="ACBADC"/>
        </a:accent5>
        <a:accent6>
          <a:srgbClr val="24AB87"/>
        </a:accent6>
        <a:hlink>
          <a:srgbClr val="969696"/>
        </a:hlink>
        <a:folHlink>
          <a:srgbClr val="99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D6FA95D6CF1F448B46CAEAA98DD1867" ma:contentTypeVersion="13" ma:contentTypeDescription="Ein neues Dokument erstellen." ma:contentTypeScope="" ma:versionID="427e005aea27a21f309826dc2e63b6c7">
  <xsd:schema xmlns:xsd="http://www.w3.org/2001/XMLSchema" xmlns:xs="http://www.w3.org/2001/XMLSchema" xmlns:p="http://schemas.microsoft.com/office/2006/metadata/properties" xmlns:ns2="515edc33-7c56-4ad4-a8d4-300f539d5c18" xmlns:ns3="02262aff-738e-4088-b4bd-ac1af459ae93" targetNamespace="http://schemas.microsoft.com/office/2006/metadata/properties" ma:root="true" ma:fieldsID="2a2780ddcd7805558ca8ad3835715d14" ns2:_="" ns3:_="">
    <xsd:import namespace="515edc33-7c56-4ad4-a8d4-300f539d5c18"/>
    <xsd:import namespace="02262aff-738e-4088-b4bd-ac1af459ae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5edc33-7c56-4ad4-a8d4-300f539d5c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8988087f-c210-4029-9c07-4fa189db5f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262aff-738e-4088-b4bd-ac1af459ae9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0b2bea6-a021-4cb3-a1fc-70fc8e2d737a}" ma:internalName="TaxCatchAll" ma:showField="CatchAllData" ma:web="02262aff-738e-4088-b4bd-ac1af459ae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2262aff-738e-4088-b4bd-ac1af459ae93" xsi:nil="true"/>
    <lcf76f155ced4ddcb4097134ff3c332f xmlns="515edc33-7c56-4ad4-a8d4-300f539d5c1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sisl xmlns:xsi="http://www.w3.org/2001/XMLSchema-instance" xmlns:xsd="http://www.w3.org/2001/XMLSchema" xmlns="http://www.boldonjames.com/2008/01/sie/internal/label" sislVersion="0" policy="82ad3a63-90ad-4a46-a3cb-757f4658e205" origin="userSelected">
  <element uid="7349a702-6462-4442-88eb-c64cd513835c" value=""/>
  <element uid="9036a7a1-5a4f-48d3-b24b-dfdab053dac9" value=""/>
  <element uid="03e9b10b-a1f9-4a88-9630-476473f62285" value=""/>
</sisl>
</file>

<file path=customXml/itemProps1.xml><?xml version="1.0" encoding="utf-8"?>
<ds:datastoreItem xmlns:ds="http://schemas.openxmlformats.org/officeDocument/2006/customXml" ds:itemID="{29389E54-9090-4302-8E80-5268289F4A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5edc33-7c56-4ad4-a8d4-300f539d5c18"/>
    <ds:schemaRef ds:uri="02262aff-738e-4088-b4bd-ac1af459ae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49BBE7A-D4E9-493F-A66A-2B7F39E9BE96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963a03b7-7acd-43b0-8661-8655a8d5f115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e1d1a8b8-98b7-437c-9236-988c1b3507ae"/>
    <ds:schemaRef ds:uri="http://purl.org/dc/terms/"/>
    <ds:schemaRef ds:uri="02262aff-738e-4088-b4bd-ac1af459ae93"/>
    <ds:schemaRef ds:uri="515edc33-7c56-4ad4-a8d4-300f539d5c18"/>
  </ds:schemaRefs>
</ds:datastoreItem>
</file>

<file path=customXml/itemProps3.xml><?xml version="1.0" encoding="utf-8"?>
<ds:datastoreItem xmlns:ds="http://schemas.openxmlformats.org/officeDocument/2006/customXml" ds:itemID="{BCC30A41-D8D8-41E7-BC41-0E59D675BF1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A27BA49-85F8-4D4B-98FC-35A305C83276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774</Words>
  <Application>Microsoft Office PowerPoint</Application>
  <PresentationFormat>On-screen Show (16:9)</PresentationFormat>
  <Paragraphs>95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Courier New</vt:lpstr>
      <vt:lpstr>Wingdings</vt:lpstr>
      <vt:lpstr>11_2016 Amgen Corporate Template_16x9_INTERNAL</vt:lpstr>
      <vt:lpstr>Custom Design</vt:lpstr>
      <vt:lpstr>4_2016 Amgen Oncology</vt:lpstr>
      <vt:lpstr>1_Custom Design</vt:lpstr>
      <vt:lpstr>Neulasta Theme1.2</vt:lpstr>
      <vt:lpstr>EHA 2023  Romiplostim </vt:lpstr>
      <vt:lpstr>PowerPoint Presentation</vt:lpstr>
      <vt:lpstr>Romiplostim bei transfusionspflichtiger aplastischer Anämie als Erstlinientherapie in Kombination mit Ciclosporin (Phase-II/III-Studie)</vt:lpstr>
      <vt:lpstr>Romiplostim bei transfusionspflichtiger aplastischer Anämie als Erstlinientherapie in Kombination mit Ciclosporin (Phase-II/III-Studie)</vt:lpstr>
      <vt:lpstr>Romiplostim bei transfusionspflichtiger aplastischer Anämie als Erstlinientherapie in Kombination mit Ciclosporin (Phase-II/III-Studie)</vt:lpstr>
    </vt:vector>
  </TitlesOfParts>
  <Company>Amgen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58th ASH Annual Meeting</dc:title>
  <dc:creator>Markovic, Ana</dc:creator>
  <cp:keywords>*$%IU-*$%GenBus</cp:keywords>
  <cp:lastModifiedBy>Hoffmann, Mareike</cp:lastModifiedBy>
  <cp:revision>1404</cp:revision>
  <cp:lastPrinted>2020-05-21T13:17:40Z</cp:lastPrinted>
  <dcterms:created xsi:type="dcterms:W3CDTF">2016-07-29T16:37:57Z</dcterms:created>
  <dcterms:modified xsi:type="dcterms:W3CDTF">2023-06-26T06:26:21Z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a2f43740-c734-45c1-9d3e-e9aa292611dd</vt:lpwstr>
  </property>
  <property fmtid="{D5CDD505-2E9C-101B-9397-08002B2CF9AE}" pid="3" name="bjSaver">
    <vt:lpwstr>hqfwRQlBW3KrbqHFD0qx1YV+dwuG0GhO</vt:lpwstr>
  </property>
  <property fmtid="{D5CDD505-2E9C-101B-9397-08002B2CF9AE}" pid="4" name="ContentTypeId">
    <vt:lpwstr>0x010100DD6FA95D6CF1F448B46CAEAA98DD1867</vt:lpwstr>
  </property>
  <property fmtid="{D5CDD505-2E9C-101B-9397-08002B2CF9AE}" pid="5" name="bjDocumentSecurityLabel">
    <vt:lpwstr>Internal Use Only - General Business</vt:lpwstr>
  </property>
  <property fmtid="{D5CDD505-2E9C-101B-9397-08002B2CF9AE}" pid="6" name="bjDocumentLabelXML">
    <vt:lpwstr>&lt;?xml version="1.0" encoding="us-ascii"?&gt;&lt;sisl xmlns:xsi="http://www.w3.org/2001/XMLSchema-instance" xmlns:xsd="http://www.w3.org/2001/XMLSchema" sislVersion="0" policy="82ad3a63-90ad-4a46-a3cb-757f4658e205" origin="userSelected" xmlns="http://www.boldonj</vt:lpwstr>
  </property>
  <property fmtid="{D5CDD505-2E9C-101B-9397-08002B2CF9AE}" pid="7" name="bjDocumentLabelXML-0">
    <vt:lpwstr>ames.com/2008/01/sie/internal/label"&gt;&lt;element uid="7349a702-6462-4442-88eb-c64cd513835c" value="" /&gt;&lt;element uid="9036a7a1-5a4f-48d3-b24b-dfdab053dac9" value="" /&gt;&lt;element uid="03e9b10b-a1f9-4a88-9630-476473f62285" value="" /&gt;&lt;/sisl&gt;</vt:lpwstr>
  </property>
  <property fmtid="{D5CDD505-2E9C-101B-9397-08002B2CF9AE}" pid="8" name="MSIP_Label_1bb233fc-b10c-4dce-b8fe-3e15f9800d99_Enabled">
    <vt:lpwstr>true</vt:lpwstr>
  </property>
  <property fmtid="{D5CDD505-2E9C-101B-9397-08002B2CF9AE}" pid="9" name="MSIP_Label_1bb233fc-b10c-4dce-b8fe-3e15f9800d99_SetDate">
    <vt:lpwstr>2021-12-22T08:44:30Z</vt:lpwstr>
  </property>
  <property fmtid="{D5CDD505-2E9C-101B-9397-08002B2CF9AE}" pid="10" name="MSIP_Label_1bb233fc-b10c-4dce-b8fe-3e15f9800d99_Method">
    <vt:lpwstr>Privileged</vt:lpwstr>
  </property>
  <property fmtid="{D5CDD505-2E9C-101B-9397-08002B2CF9AE}" pid="11" name="MSIP_Label_1bb233fc-b10c-4dce-b8fe-3e15f9800d99_Name">
    <vt:lpwstr>Confidential_</vt:lpwstr>
  </property>
  <property fmtid="{D5CDD505-2E9C-101B-9397-08002B2CF9AE}" pid="12" name="MSIP_Label_1bb233fc-b10c-4dce-b8fe-3e15f9800d99_SiteId">
    <vt:lpwstr>4b4266a6-1368-41af-ad5a-59eb634f7ad8</vt:lpwstr>
  </property>
  <property fmtid="{D5CDD505-2E9C-101B-9397-08002B2CF9AE}" pid="13" name="MSIP_Label_1bb233fc-b10c-4dce-b8fe-3e15f9800d99_ActionId">
    <vt:lpwstr>76c55048-b090-4ace-a3c0-8d7ff8c86d17</vt:lpwstr>
  </property>
  <property fmtid="{D5CDD505-2E9C-101B-9397-08002B2CF9AE}" pid="14" name="MSIP_Label_1bb233fc-b10c-4dce-b8fe-3e15f9800d99_ContentBits">
    <vt:lpwstr>0</vt:lpwstr>
  </property>
  <property fmtid="{D5CDD505-2E9C-101B-9397-08002B2CF9AE}" pid="15" name="MediaServiceImageTags">
    <vt:lpwstr/>
  </property>
  <property fmtid="{D5CDD505-2E9C-101B-9397-08002B2CF9AE}" pid="16" name="ArticulateGUID">
    <vt:lpwstr>4E271FA5-73BB-4591-926A-EE1670D7608C</vt:lpwstr>
  </property>
  <property fmtid="{D5CDD505-2E9C-101B-9397-08002B2CF9AE}" pid="17" name="ArticulatePath">
    <vt:lpwstr>https://vetmedprod.sharepoint.com/sites/vetmedproduction/Freigegebene Dokumente/Redaktion medproduction/kunden_mp/amgen/ASCO EHA 2023 Abstract-Slidedeck/EHA2023_AbstractsDE_20230512_Vorlage_MP</vt:lpwstr>
  </property>
</Properties>
</file>